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1" r:id="rId7"/>
    <p:sldId id="260" r:id="rId8"/>
    <p:sldId id="266" r:id="rId9"/>
    <p:sldId id="265" r:id="rId10"/>
    <p:sldId id="264" r:id="rId11"/>
    <p:sldId id="263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78" r:id="rId23"/>
  </p:sldIdLst>
  <p:sldSz cx="12192000" cy="6858000"/>
  <p:notesSz cx="6858000" cy="9144000"/>
  <p:embeddedFontLst>
    <p:embeddedFont>
      <p:font typeface="Poppins" panose="00000500000000000000" pitchFamily="2" charset="0"/>
      <p:regular r:id="rId24"/>
    </p:embeddedFont>
    <p:embeddedFont>
      <p:font typeface="Poppins SemiBold" panose="00000700000000000000" pitchFamily="2" charset="0"/>
      <p:bold r:id="rId25"/>
    </p:embeddedFont>
    <p:embeddedFont>
      <p:font typeface="Space Grotesk" panose="020B0604020202020204" charset="0"/>
      <p:regular r:id="rId26"/>
      <p:bold r:id="rId2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80" d="100"/>
          <a:sy n="80" d="100"/>
        </p:scale>
        <p:origin x="2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Confocommercio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Confocommerc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Confocommerci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Confocommerci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Confocommerci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Confocommercio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Confocommercio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ndre\Desktop\ANDREA\Confturismo\BTS2019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ownloads\Turismo_TS_1997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Confocommerc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Confocommerci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Confocommerci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Confocommerci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Confocommerci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esktop\Confocommerci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Spesa turistica globale </a:t>
            </a:r>
          </a:p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400"/>
              <a:t>(in miliardi di dollari)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66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1.8823529411764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9D-4D34-840D-0BC413C24BA8}"/>
                </c:ext>
              </c:extLst>
            </c:dLbl>
            <c:dLbl>
              <c:idx val="3"/>
              <c:layout>
                <c:manualLayout>
                  <c:x val="0"/>
                  <c:y val="9.4117647058823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9D-4D34-840D-0BC413C24BA8}"/>
                </c:ext>
              </c:extLst>
            </c:dLbl>
            <c:dLbl>
              <c:idx val="4"/>
              <c:layout>
                <c:manualLayout>
                  <c:x val="0"/>
                  <c:y val="-1.882352941176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9D-4D34-840D-0BC413C24BA8}"/>
                </c:ext>
              </c:extLst>
            </c:dLbl>
            <c:dLbl>
              <c:idx val="5"/>
              <c:layout>
                <c:manualLayout>
                  <c:x val="-2.1164021164021165E-3"/>
                  <c:y val="1.2549019607843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9D-4D34-840D-0BC413C24BA8}"/>
                </c:ext>
              </c:extLst>
            </c:dLbl>
            <c:dLbl>
              <c:idx val="6"/>
              <c:layout>
                <c:manualLayout>
                  <c:x val="1.0582010582010581E-2"/>
                  <c:y val="9.4117647058823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9D-4D34-840D-0BC413C24BA8}"/>
                </c:ext>
              </c:extLst>
            </c:dLbl>
            <c:dLbl>
              <c:idx val="7"/>
              <c:layout>
                <c:manualLayout>
                  <c:x val="0"/>
                  <c:y val="9.4117647058822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9D-4D34-840D-0BC413C24BA8}"/>
                </c:ext>
              </c:extLst>
            </c:dLbl>
            <c:dLbl>
              <c:idx val="8"/>
              <c:layout>
                <c:manualLayout>
                  <c:x val="-2.1164021164021165E-3"/>
                  <c:y val="2.823529411764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9D-4D34-840D-0BC413C24BA8}"/>
                </c:ext>
              </c:extLst>
            </c:dLbl>
            <c:dLbl>
              <c:idx val="10"/>
              <c:layout>
                <c:manualLayout>
                  <c:x val="0"/>
                  <c:y val="1.8823529411764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9D-4D34-840D-0BC413C24BA8}"/>
                </c:ext>
              </c:extLst>
            </c:dLbl>
            <c:dLbl>
              <c:idx val="13"/>
              <c:layout>
                <c:manualLayout>
                  <c:x val="-1.5520102897395801E-16"/>
                  <c:y val="-1.568627450980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9D-4D34-840D-0BC413C24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'Turismo Spesa'!$A$6:$A$19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'Turismo Spesa'!$B$6:$B$19</c:f>
              <c:numCache>
                <c:formatCode>General</c:formatCode>
                <c:ptCount val="14"/>
                <c:pt idx="0">
                  <c:v>989</c:v>
                </c:pt>
                <c:pt idx="1">
                  <c:v>1105</c:v>
                </c:pt>
                <c:pt idx="2">
                  <c:v>1141</c:v>
                </c:pt>
                <c:pt idx="3">
                  <c:v>1232</c:v>
                </c:pt>
                <c:pt idx="4">
                  <c:v>1283</c:v>
                </c:pt>
                <c:pt idx="5">
                  <c:v>1218</c:v>
                </c:pt>
                <c:pt idx="6">
                  <c:v>1248</c:v>
                </c:pt>
                <c:pt idx="7">
                  <c:v>1346</c:v>
                </c:pt>
                <c:pt idx="8">
                  <c:v>1459</c:v>
                </c:pt>
                <c:pt idx="9">
                  <c:v>1488</c:v>
                </c:pt>
                <c:pt idx="10">
                  <c:v>559</c:v>
                </c:pt>
                <c:pt idx="11">
                  <c:v>638</c:v>
                </c:pt>
                <c:pt idx="12">
                  <c:v>1126</c:v>
                </c:pt>
                <c:pt idx="13">
                  <c:v>1507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39D-4D34-840D-0BC413C24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451456"/>
        <c:axId val="185452800"/>
      </c:lineChart>
      <c:catAx>
        <c:axId val="20245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5452800"/>
        <c:crosses val="autoZero"/>
        <c:auto val="1"/>
        <c:lblAlgn val="ctr"/>
        <c:lblOffset val="100"/>
        <c:noMultiLvlLbl val="0"/>
      </c:catAx>
      <c:valAx>
        <c:axId val="18545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245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 sz="2800" dirty="0"/>
              <a:t>Crescita del PIL 2023 vs 2010 </a:t>
            </a:r>
          </a:p>
          <a:p>
            <a:pPr>
              <a:defRPr/>
            </a:pPr>
            <a:r>
              <a:rPr lang="it-IT" dirty="0"/>
              <a:t>(Anno base 2010 = 100)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PIL!$A$75:$A$95</c:f>
              <c:strCache>
                <c:ptCount val="21"/>
                <c:pt idx="0">
                  <c:v>Cina</c:v>
                </c:pt>
                <c:pt idx="1">
                  <c:v>India</c:v>
                </c:pt>
                <c:pt idx="2">
                  <c:v>Turchia</c:v>
                </c:pt>
                <c:pt idx="3">
                  <c:v>Indonesia</c:v>
                </c:pt>
                <c:pt idx="4">
                  <c:v>Singapore</c:v>
                </c:pt>
                <c:pt idx="5">
                  <c:v>UAE</c:v>
                </c:pt>
                <c:pt idx="6">
                  <c:v>Arabia Saudita</c:v>
                </c:pt>
                <c:pt idx="7">
                  <c:v>Corea del Sud</c:v>
                </c:pt>
                <c:pt idx="8">
                  <c:v>Thailandia</c:v>
                </c:pt>
                <c:pt idx="9">
                  <c:v>Australia</c:v>
                </c:pt>
                <c:pt idx="10">
                  <c:v>Stati Uniti</c:v>
                </c:pt>
                <c:pt idx="11">
                  <c:v>Canada</c:v>
                </c:pt>
                <c:pt idx="12">
                  <c:v>Hong Kong</c:v>
                </c:pt>
                <c:pt idx="13">
                  <c:v>Russia</c:v>
                </c:pt>
                <c:pt idx="14">
                  <c:v>UK</c:v>
                </c:pt>
                <c:pt idx="15">
                  <c:v>Germania</c:v>
                </c:pt>
                <c:pt idx="16">
                  <c:v>Francia</c:v>
                </c:pt>
                <c:pt idx="17">
                  <c:v>Portogallo</c:v>
                </c:pt>
                <c:pt idx="18">
                  <c:v>Giappone</c:v>
                </c:pt>
                <c:pt idx="19">
                  <c:v>Spagna</c:v>
                </c:pt>
                <c:pt idx="20">
                  <c:v>Italia</c:v>
                </c:pt>
              </c:strCache>
            </c:strRef>
          </c:cat>
          <c:val>
            <c:numRef>
              <c:f>PIL!$B$75:$B$95</c:f>
              <c:numCache>
                <c:formatCode>General</c:formatCode>
                <c:ptCount val="21"/>
                <c:pt idx="0">
                  <c:v>251.4248346151883</c:v>
                </c:pt>
                <c:pt idx="1">
                  <c:v>226.49151703204777</c:v>
                </c:pt>
                <c:pt idx="2">
                  <c:v>220.38523421849715</c:v>
                </c:pt>
                <c:pt idx="3">
                  <c:v>190.64017113630769</c:v>
                </c:pt>
                <c:pt idx="4">
                  <c:v>179.13618828873624</c:v>
                </c:pt>
                <c:pt idx="5">
                  <c:v>160.3236022536112</c:v>
                </c:pt>
                <c:pt idx="6">
                  <c:v>158.48420263449887</c:v>
                </c:pt>
                <c:pt idx="7">
                  <c:v>149.40149339237351</c:v>
                </c:pt>
                <c:pt idx="8">
                  <c:v>142.07807139408436</c:v>
                </c:pt>
                <c:pt idx="9">
                  <c:v>141.43968367459377</c:v>
                </c:pt>
                <c:pt idx="10">
                  <c:v>137</c:v>
                </c:pt>
                <c:pt idx="11">
                  <c:v>131.08025639567936</c:v>
                </c:pt>
                <c:pt idx="12">
                  <c:v>130.96269475931658</c:v>
                </c:pt>
                <c:pt idx="13">
                  <c:v>128.43720562130417</c:v>
                </c:pt>
                <c:pt idx="14">
                  <c:v>123.73698944221394</c:v>
                </c:pt>
                <c:pt idx="15">
                  <c:v>122.2110091613383</c:v>
                </c:pt>
                <c:pt idx="16">
                  <c:v>117.02611111149007</c:v>
                </c:pt>
                <c:pt idx="17">
                  <c:v>115.23724015682026</c:v>
                </c:pt>
                <c:pt idx="18">
                  <c:v>113.92218458571193</c:v>
                </c:pt>
                <c:pt idx="19">
                  <c:v>113.51456367114774</c:v>
                </c:pt>
                <c:pt idx="20">
                  <c:v>106.22258411937815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1-4247-A274-741D197A7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896576"/>
        <c:axId val="223816512"/>
      </c:barChart>
      <c:catAx>
        <c:axId val="2238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3816512"/>
        <c:crosses val="autoZero"/>
        <c:auto val="1"/>
        <c:lblAlgn val="ctr"/>
        <c:lblOffset val="100"/>
        <c:noMultiLvlLbl val="0"/>
      </c:catAx>
      <c:valAx>
        <c:axId val="22381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389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2800" b="1"/>
              <a:t>Crescita del PIL 2030 vs 2023 in punti percentuali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PIL!$A$144:$A$164</c:f>
              <c:strCache>
                <c:ptCount val="21"/>
                <c:pt idx="0">
                  <c:v>India</c:v>
                </c:pt>
                <c:pt idx="1">
                  <c:v>Indonesia</c:v>
                </c:pt>
                <c:pt idx="2">
                  <c:v>Cina</c:v>
                </c:pt>
                <c:pt idx="3">
                  <c:v>Turchia</c:v>
                </c:pt>
                <c:pt idx="4">
                  <c:v>UAE</c:v>
                </c:pt>
                <c:pt idx="5">
                  <c:v>Arabia Saudita</c:v>
                </c:pt>
                <c:pt idx="6">
                  <c:v>Singapore</c:v>
                </c:pt>
                <c:pt idx="7">
                  <c:v>Thailandia</c:v>
                </c:pt>
                <c:pt idx="8">
                  <c:v>Hong Kong</c:v>
                </c:pt>
                <c:pt idx="9">
                  <c:v>Corea del Sud</c:v>
                </c:pt>
                <c:pt idx="10">
                  <c:v>Stati Uniti</c:v>
                </c:pt>
                <c:pt idx="11">
                  <c:v>Australia</c:v>
                </c:pt>
                <c:pt idx="12">
                  <c:v>Canada</c:v>
                </c:pt>
                <c:pt idx="13">
                  <c:v>Portogallo</c:v>
                </c:pt>
                <c:pt idx="14">
                  <c:v>Russia</c:v>
                </c:pt>
                <c:pt idx="15">
                  <c:v>Spagna</c:v>
                </c:pt>
                <c:pt idx="16">
                  <c:v>UK</c:v>
                </c:pt>
                <c:pt idx="17">
                  <c:v>Francia</c:v>
                </c:pt>
                <c:pt idx="18">
                  <c:v>Germania</c:v>
                </c:pt>
                <c:pt idx="19">
                  <c:v>Giappone</c:v>
                </c:pt>
                <c:pt idx="20">
                  <c:v>Italia</c:v>
                </c:pt>
              </c:strCache>
            </c:strRef>
          </c:cat>
          <c:val>
            <c:numRef>
              <c:f>PIL!$B$144:$B$164</c:f>
              <c:numCache>
                <c:formatCode>0</c:formatCode>
                <c:ptCount val="21"/>
                <c:pt idx="0">
                  <c:v>126.05716452957878</c:v>
                </c:pt>
                <c:pt idx="1">
                  <c:v>78.466606775466403</c:v>
                </c:pt>
                <c:pt idx="2">
                  <c:v>73.671801026638462</c:v>
                </c:pt>
                <c:pt idx="3">
                  <c:v>57.081852870992009</c:v>
                </c:pt>
                <c:pt idx="4">
                  <c:v>54.272662125810768</c:v>
                </c:pt>
                <c:pt idx="5">
                  <c:v>45.735871385084408</c:v>
                </c:pt>
                <c:pt idx="6">
                  <c:v>32.523245189348671</c:v>
                </c:pt>
                <c:pt idx="7">
                  <c:v>31.824262048642311</c:v>
                </c:pt>
                <c:pt idx="8">
                  <c:v>26.206692022938569</c:v>
                </c:pt>
                <c:pt idx="9">
                  <c:v>24.227023148117667</c:v>
                </c:pt>
                <c:pt idx="10">
                  <c:v>22.1</c:v>
                </c:pt>
                <c:pt idx="11">
                  <c:v>21.950234336566041</c:v>
                </c:pt>
                <c:pt idx="12">
                  <c:v>16.574077234585644</c:v>
                </c:pt>
                <c:pt idx="13">
                  <c:v>16.406099644435415</c:v>
                </c:pt>
                <c:pt idx="14">
                  <c:v>15.106671966258034</c:v>
                </c:pt>
                <c:pt idx="15">
                  <c:v>14.727844051183112</c:v>
                </c:pt>
                <c:pt idx="16">
                  <c:v>12.999617047730538</c:v>
                </c:pt>
                <c:pt idx="17">
                  <c:v>11.482119845460275</c:v>
                </c:pt>
                <c:pt idx="18">
                  <c:v>8.025467963440434</c:v>
                </c:pt>
                <c:pt idx="19">
                  <c:v>5.5976219067306232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A-4166-B6A0-2CC07DC15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897088"/>
        <c:axId val="223818240"/>
      </c:barChart>
      <c:catAx>
        <c:axId val="22389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18240"/>
        <c:crosses val="autoZero"/>
        <c:auto val="1"/>
        <c:lblAlgn val="ctr"/>
        <c:lblOffset val="100"/>
        <c:noMultiLvlLbl val="0"/>
      </c:catAx>
      <c:valAx>
        <c:axId val="22381824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2389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800"/>
            </a:pPr>
            <a:r>
              <a:rPr lang="it-IT" sz="2800"/>
              <a:t>Rischi globali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Corto Periodo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Risk!$D$4:$D$8</c:f>
              <c:strCache>
                <c:ptCount val="5"/>
                <c:pt idx="0">
                  <c:v>Calmo</c:v>
                </c:pt>
                <c:pt idx="1">
                  <c:v>Stabile</c:v>
                </c:pt>
                <c:pt idx="2">
                  <c:v>Moderato</c:v>
                </c:pt>
                <c:pt idx="3">
                  <c:v>Turbolento</c:v>
                </c:pt>
                <c:pt idx="4">
                  <c:v>Tempestoso</c:v>
                </c:pt>
              </c:strCache>
            </c:strRef>
          </c:cat>
          <c:val>
            <c:numRef>
              <c:f>Risk!$B$4:$B$8</c:f>
              <c:numCache>
                <c:formatCode>0%</c:formatCode>
                <c:ptCount val="5"/>
                <c:pt idx="0">
                  <c:v>0.01</c:v>
                </c:pt>
                <c:pt idx="1">
                  <c:v>0.15</c:v>
                </c:pt>
                <c:pt idx="2">
                  <c:v>0.54</c:v>
                </c:pt>
                <c:pt idx="3">
                  <c:v>0.27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6-41ED-8627-EE4DCF83AFAC}"/>
            </c:ext>
          </c:extLst>
        </c:ser>
        <c:ser>
          <c:idx val="1"/>
          <c:order val="1"/>
          <c:tx>
            <c:v>Lungo Periodo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Risk!$D$4:$D$8</c:f>
              <c:strCache>
                <c:ptCount val="5"/>
                <c:pt idx="0">
                  <c:v>Calmo</c:v>
                </c:pt>
                <c:pt idx="1">
                  <c:v>Stabile</c:v>
                </c:pt>
                <c:pt idx="2">
                  <c:v>Moderato</c:v>
                </c:pt>
                <c:pt idx="3">
                  <c:v>Turbolento</c:v>
                </c:pt>
                <c:pt idx="4">
                  <c:v>Tempestoso</c:v>
                </c:pt>
              </c:strCache>
            </c:strRef>
          </c:cat>
          <c:val>
            <c:numRef>
              <c:f>Risk!$C$4:$C$8</c:f>
              <c:numCache>
                <c:formatCode>0%</c:formatCode>
                <c:ptCount val="5"/>
                <c:pt idx="0">
                  <c:v>0.01</c:v>
                </c:pt>
                <c:pt idx="1">
                  <c:v>0.08</c:v>
                </c:pt>
                <c:pt idx="2">
                  <c:v>0.28999999999999998</c:v>
                </c:pt>
                <c:pt idx="3">
                  <c:v>0.45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F6-41ED-8627-EE4DCF83A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899136"/>
        <c:axId val="224206848"/>
        <c:axId val="0"/>
      </c:bar3DChart>
      <c:catAx>
        <c:axId val="22389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4206848"/>
        <c:crosses val="autoZero"/>
        <c:auto val="1"/>
        <c:lblAlgn val="ctr"/>
        <c:lblOffset val="100"/>
        <c:noMultiLvlLbl val="0"/>
      </c:catAx>
      <c:valAx>
        <c:axId val="22420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389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/>
              <a:t>Rischio Sicurezza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Sicurezza!$A$3:$A$22</c:f>
              <c:strCache>
                <c:ptCount val="20"/>
                <c:pt idx="0">
                  <c:v>Russia</c:v>
                </c:pt>
                <c:pt idx="1">
                  <c:v>Thailandia</c:v>
                </c:pt>
                <c:pt idx="2">
                  <c:v>Turchia</c:v>
                </c:pt>
                <c:pt idx="3">
                  <c:v>India</c:v>
                </c:pt>
                <c:pt idx="4">
                  <c:v>Arabia Saudita</c:v>
                </c:pt>
                <c:pt idx="5">
                  <c:v>Cina</c:v>
                </c:pt>
                <c:pt idx="6">
                  <c:v>Hong Kong</c:v>
                </c:pt>
                <c:pt idx="7">
                  <c:v>Stati Uniti</c:v>
                </c:pt>
                <c:pt idx="8">
                  <c:v>Italia</c:v>
                </c:pt>
                <c:pt idx="9">
                  <c:v>UK</c:v>
                </c:pt>
                <c:pt idx="10">
                  <c:v>Francia</c:v>
                </c:pt>
                <c:pt idx="11">
                  <c:v>Germania</c:v>
                </c:pt>
                <c:pt idx="12">
                  <c:v>Spagna</c:v>
                </c:pt>
                <c:pt idx="13">
                  <c:v>EAU</c:v>
                </c:pt>
                <c:pt idx="14">
                  <c:v>Canada</c:v>
                </c:pt>
                <c:pt idx="15">
                  <c:v>Australia</c:v>
                </c:pt>
                <c:pt idx="16">
                  <c:v>Giappone</c:v>
                </c:pt>
                <c:pt idx="17">
                  <c:v>Corea del Sud</c:v>
                </c:pt>
                <c:pt idx="18">
                  <c:v>Singapore</c:v>
                </c:pt>
                <c:pt idx="19">
                  <c:v>Portogallo</c:v>
                </c:pt>
              </c:strCache>
            </c:strRef>
          </c:cat>
          <c:val>
            <c:numRef>
              <c:f>Sicurezza!$B$3:$B$22</c:f>
              <c:numCache>
                <c:formatCode>General</c:formatCode>
                <c:ptCount val="20"/>
                <c:pt idx="0">
                  <c:v>8.3000000000000007</c:v>
                </c:pt>
                <c:pt idx="1">
                  <c:v>8</c:v>
                </c:pt>
                <c:pt idx="2">
                  <c:v>6.6</c:v>
                </c:pt>
                <c:pt idx="3">
                  <c:v>6</c:v>
                </c:pt>
                <c:pt idx="4">
                  <c:v>5.0999999999999996</c:v>
                </c:pt>
                <c:pt idx="5">
                  <c:v>4.9000000000000004</c:v>
                </c:pt>
                <c:pt idx="6">
                  <c:v>4.9000000000000004</c:v>
                </c:pt>
                <c:pt idx="7">
                  <c:v>4.7</c:v>
                </c:pt>
                <c:pt idx="8">
                  <c:v>4.5</c:v>
                </c:pt>
                <c:pt idx="9">
                  <c:v>2.9</c:v>
                </c:pt>
                <c:pt idx="10">
                  <c:v>2.9</c:v>
                </c:pt>
                <c:pt idx="11">
                  <c:v>2.9</c:v>
                </c:pt>
                <c:pt idx="12">
                  <c:v>2.8</c:v>
                </c:pt>
                <c:pt idx="13">
                  <c:v>2.2999999999999998</c:v>
                </c:pt>
                <c:pt idx="14">
                  <c:v>2.2000000000000002</c:v>
                </c:pt>
                <c:pt idx="15">
                  <c:v>2.1</c:v>
                </c:pt>
                <c:pt idx="16">
                  <c:v>1.5</c:v>
                </c:pt>
                <c:pt idx="17">
                  <c:v>1.5</c:v>
                </c:pt>
                <c:pt idx="18">
                  <c:v>0.4</c:v>
                </c:pt>
                <c:pt idx="19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2-4B41-98DE-EF6F4FDA3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4560640"/>
        <c:axId val="224208576"/>
      </c:barChart>
      <c:catAx>
        <c:axId val="22456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4208576"/>
        <c:crosses val="autoZero"/>
        <c:auto val="1"/>
        <c:lblAlgn val="ctr"/>
        <c:lblOffset val="100"/>
        <c:noMultiLvlLbl val="0"/>
      </c:catAx>
      <c:valAx>
        <c:axId val="224208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5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/>
              <a:t>Maggiori rischi Globali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D6-4F23-A799-F6D8B8E81A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Risk!$A$12:$A$16</c:f>
              <c:strCache>
                <c:ptCount val="5"/>
                <c:pt idx="0">
                  <c:v>Eventi Meteo Estremi</c:v>
                </c:pt>
                <c:pt idx="1">
                  <c:v>Intelligenza Artificiale: disinformazione</c:v>
                </c:pt>
                <c:pt idx="2">
                  <c:v>Polarizzazione Politica</c:v>
                </c:pt>
                <c:pt idx="3">
                  <c:v>Prezzi</c:v>
                </c:pt>
                <c:pt idx="4">
                  <c:v>Cybersecurity</c:v>
                </c:pt>
              </c:strCache>
            </c:strRef>
          </c:cat>
          <c:val>
            <c:numRef>
              <c:f>Risk!$B$12:$B$16</c:f>
              <c:numCache>
                <c:formatCode>0%</c:formatCode>
                <c:ptCount val="5"/>
                <c:pt idx="0">
                  <c:v>0.66</c:v>
                </c:pt>
                <c:pt idx="1">
                  <c:v>0.53</c:v>
                </c:pt>
                <c:pt idx="2">
                  <c:v>0.46</c:v>
                </c:pt>
                <c:pt idx="3">
                  <c:v>0.42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6-4F23-A799-F6D8B8E81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407936"/>
        <c:axId val="224210304"/>
      </c:barChart>
      <c:catAx>
        <c:axId val="20240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4210304"/>
        <c:crosses val="autoZero"/>
        <c:auto val="1"/>
        <c:lblAlgn val="ctr"/>
        <c:lblOffset val="100"/>
        <c:noMultiLvlLbl val="0"/>
      </c:catAx>
      <c:valAx>
        <c:axId val="2242103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0240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 sz="2400" dirty="0"/>
              <a:t>Paesi generatori: Spesa turistica nel 2030 vs 2023 </a:t>
            </a:r>
          </a:p>
          <a:p>
            <a:pPr>
              <a:defRPr/>
            </a:pPr>
            <a:r>
              <a:rPr lang="it-IT" dirty="0"/>
              <a:t>(in miliardi di dollari)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Foglio10!$B$3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100250626566442E-3"/>
                  <c:y val="-4.47695275886417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5-4DE9-A119-528144D1B7F8}"/>
                </c:ext>
              </c:extLst>
            </c:dLbl>
            <c:dLbl>
              <c:idx val="1"/>
              <c:layout>
                <c:manualLayout>
                  <c:x val="-4.0100250626566416E-3"/>
                  <c:y val="-8.95390551772834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55-4DE9-A119-528144D1B7F8}"/>
                </c:ext>
              </c:extLst>
            </c:dLbl>
            <c:dLbl>
              <c:idx val="2"/>
              <c:layout>
                <c:manualLayout>
                  <c:x val="-6.0150375939849628E-3"/>
                  <c:y val="7.326007326007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55-4DE9-A119-528144D1B7F8}"/>
                </c:ext>
              </c:extLst>
            </c:dLbl>
            <c:dLbl>
              <c:idx val="3"/>
              <c:layout>
                <c:manualLayout>
                  <c:x val="-8.0200501253132831E-3"/>
                  <c:y val="7.326007326007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55-4DE9-A119-528144D1B7F8}"/>
                </c:ext>
              </c:extLst>
            </c:dLbl>
            <c:dLbl>
              <c:idx val="4"/>
              <c:layout>
                <c:manualLayout>
                  <c:x val="0"/>
                  <c:y val="1.22100122100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55-4DE9-A119-528144D1B7F8}"/>
                </c:ext>
              </c:extLst>
            </c:dLbl>
            <c:dLbl>
              <c:idx val="11"/>
              <c:layout>
                <c:manualLayout>
                  <c:x val="-4.0100250626566416E-3"/>
                  <c:y val="1.22100122100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55-4DE9-A119-528144D1B7F8}"/>
                </c:ext>
              </c:extLst>
            </c:dLbl>
            <c:dLbl>
              <c:idx val="13"/>
              <c:layout>
                <c:manualLayout>
                  <c:x val="0"/>
                  <c:y val="9.7680097680096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55-4DE9-A119-528144D1B7F8}"/>
                </c:ext>
              </c:extLst>
            </c:dLbl>
            <c:dLbl>
              <c:idx val="14"/>
              <c:layout>
                <c:manualLayout>
                  <c:x val="0"/>
                  <c:y val="4.884004884004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55-4DE9-A119-528144D1B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Foglio10!$A$5:$A$19</c:f>
              <c:strCache>
                <c:ptCount val="15"/>
                <c:pt idx="0">
                  <c:v>Cina</c:v>
                </c:pt>
                <c:pt idx="1">
                  <c:v>Stati Uniti</c:v>
                </c:pt>
                <c:pt idx="2">
                  <c:v>UK</c:v>
                </c:pt>
                <c:pt idx="3">
                  <c:v>Germania</c:v>
                </c:pt>
                <c:pt idx="4">
                  <c:v>Francia</c:v>
                </c:pt>
                <c:pt idx="5">
                  <c:v>India</c:v>
                </c:pt>
                <c:pt idx="6">
                  <c:v>Australia</c:v>
                </c:pt>
                <c:pt idx="7">
                  <c:v>Canada</c:v>
                </c:pt>
                <c:pt idx="8">
                  <c:v>Italia</c:v>
                </c:pt>
                <c:pt idx="9">
                  <c:v>Corea del Sud</c:v>
                </c:pt>
                <c:pt idx="10">
                  <c:v>UAE</c:v>
                </c:pt>
                <c:pt idx="11">
                  <c:v>Russia</c:v>
                </c:pt>
                <c:pt idx="12">
                  <c:v>Singapore</c:v>
                </c:pt>
                <c:pt idx="13">
                  <c:v>Spagna</c:v>
                </c:pt>
                <c:pt idx="14">
                  <c:v>Arabia Saudita</c:v>
                </c:pt>
              </c:strCache>
            </c:strRef>
          </c:cat>
          <c:val>
            <c:numRef>
              <c:f>Foglio10!$B$5:$B$19</c:f>
              <c:numCache>
                <c:formatCode>0</c:formatCode>
                <c:ptCount val="15"/>
                <c:pt idx="0">
                  <c:v>196.5</c:v>
                </c:pt>
                <c:pt idx="1">
                  <c:v>150</c:v>
                </c:pt>
                <c:pt idx="2">
                  <c:v>110.3</c:v>
                </c:pt>
                <c:pt idx="3">
                  <c:v>111.9</c:v>
                </c:pt>
                <c:pt idx="4">
                  <c:v>49</c:v>
                </c:pt>
                <c:pt idx="5">
                  <c:v>33.299999999999997</c:v>
                </c:pt>
                <c:pt idx="6">
                  <c:v>42.7</c:v>
                </c:pt>
                <c:pt idx="7">
                  <c:v>38.299999999999997</c:v>
                </c:pt>
                <c:pt idx="8">
                  <c:v>34.200000000000003</c:v>
                </c:pt>
                <c:pt idx="9">
                  <c:v>27.8</c:v>
                </c:pt>
                <c:pt idx="10">
                  <c:v>25.1</c:v>
                </c:pt>
                <c:pt idx="11">
                  <c:v>33</c:v>
                </c:pt>
                <c:pt idx="12">
                  <c:v>25.2</c:v>
                </c:pt>
                <c:pt idx="13">
                  <c:v>27.7</c:v>
                </c:pt>
                <c:pt idx="1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55-4DE9-A119-528144D1B7F8}"/>
            </c:ext>
          </c:extLst>
        </c:ser>
        <c:ser>
          <c:idx val="1"/>
          <c:order val="1"/>
          <c:tx>
            <c:strRef>
              <c:f>Foglio10!$C$3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4.01002506265664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55-4DE9-A119-528144D1B7F8}"/>
                </c:ext>
              </c:extLst>
            </c:dLbl>
            <c:dLbl>
              <c:idx val="7"/>
              <c:layout>
                <c:manualLayout>
                  <c:x val="4.01002506265664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55-4DE9-A119-528144D1B7F8}"/>
                </c:ext>
              </c:extLst>
            </c:dLbl>
            <c:dLbl>
              <c:idx val="8"/>
              <c:layout>
                <c:manualLayout>
                  <c:x val="6.0150375939848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55-4DE9-A119-528144D1B7F8}"/>
                </c:ext>
              </c:extLst>
            </c:dLbl>
            <c:dLbl>
              <c:idx val="12"/>
              <c:layout>
                <c:manualLayout>
                  <c:x val="4.010025062656495E-3"/>
                  <c:y val="-8.95390551772834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555-4DE9-A119-528144D1B7F8}"/>
                </c:ext>
              </c:extLst>
            </c:dLbl>
            <c:dLbl>
              <c:idx val="13"/>
              <c:layout>
                <c:manualLayout>
                  <c:x val="4.0100250626566416E-3"/>
                  <c:y val="-8.95390551772834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555-4DE9-A119-528144D1B7F8}"/>
                </c:ext>
              </c:extLst>
            </c:dLbl>
            <c:dLbl>
              <c:idx val="14"/>
              <c:layout>
                <c:manualLayout>
                  <c:x val="6.0150375939848153E-3"/>
                  <c:y val="-8.95390551772834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555-4DE9-A119-528144D1B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Foglio10!$A$5:$A$19</c:f>
              <c:strCache>
                <c:ptCount val="15"/>
                <c:pt idx="0">
                  <c:v>Cina</c:v>
                </c:pt>
                <c:pt idx="1">
                  <c:v>Stati Uniti</c:v>
                </c:pt>
                <c:pt idx="2">
                  <c:v>UK</c:v>
                </c:pt>
                <c:pt idx="3">
                  <c:v>Germania</c:v>
                </c:pt>
                <c:pt idx="4">
                  <c:v>Francia</c:v>
                </c:pt>
                <c:pt idx="5">
                  <c:v>India</c:v>
                </c:pt>
                <c:pt idx="6">
                  <c:v>Australia</c:v>
                </c:pt>
                <c:pt idx="7">
                  <c:v>Canada</c:v>
                </c:pt>
                <c:pt idx="8">
                  <c:v>Italia</c:v>
                </c:pt>
                <c:pt idx="9">
                  <c:v>Corea del Sud</c:v>
                </c:pt>
                <c:pt idx="10">
                  <c:v>UAE</c:v>
                </c:pt>
                <c:pt idx="11">
                  <c:v>Russia</c:v>
                </c:pt>
                <c:pt idx="12">
                  <c:v>Singapore</c:v>
                </c:pt>
                <c:pt idx="13">
                  <c:v>Spagna</c:v>
                </c:pt>
                <c:pt idx="14">
                  <c:v>Arabia Saudita</c:v>
                </c:pt>
              </c:strCache>
            </c:strRef>
          </c:cat>
          <c:val>
            <c:numRef>
              <c:f>Foglio10!$C$5:$C$19</c:f>
              <c:numCache>
                <c:formatCode>General</c:formatCode>
                <c:ptCount val="15"/>
                <c:pt idx="0">
                  <c:v>326</c:v>
                </c:pt>
                <c:pt idx="1">
                  <c:v>176</c:v>
                </c:pt>
                <c:pt idx="2">
                  <c:v>123</c:v>
                </c:pt>
                <c:pt idx="3">
                  <c:v>122</c:v>
                </c:pt>
                <c:pt idx="4">
                  <c:v>53</c:v>
                </c:pt>
                <c:pt idx="5">
                  <c:v>53</c:v>
                </c:pt>
                <c:pt idx="6">
                  <c:v>49</c:v>
                </c:pt>
                <c:pt idx="7">
                  <c:v>44</c:v>
                </c:pt>
                <c:pt idx="8">
                  <c:v>37</c:v>
                </c:pt>
                <c:pt idx="9">
                  <c:v>37</c:v>
                </c:pt>
                <c:pt idx="10">
                  <c:v>35</c:v>
                </c:pt>
                <c:pt idx="11">
                  <c:v>34</c:v>
                </c:pt>
                <c:pt idx="12">
                  <c:v>31</c:v>
                </c:pt>
                <c:pt idx="13">
                  <c:v>30</c:v>
                </c:pt>
                <c:pt idx="1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555-4DE9-A119-528144D1B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409472"/>
        <c:axId val="224214336"/>
      </c:barChart>
      <c:catAx>
        <c:axId val="2024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4214336"/>
        <c:crosses val="autoZero"/>
        <c:auto val="1"/>
        <c:lblAlgn val="ctr"/>
        <c:lblOffset val="100"/>
        <c:noMultiLvlLbl val="0"/>
      </c:catAx>
      <c:valAx>
        <c:axId val="22421433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0240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 sz="2400" dirty="0"/>
              <a:t>Paesi Ricettori: Spesa turistica 2030 vs 2023 </a:t>
            </a:r>
          </a:p>
          <a:p>
            <a:pPr>
              <a:defRPr/>
            </a:pPr>
            <a:r>
              <a:rPr lang="it-IT" dirty="0"/>
              <a:t>(in miliardi di dollari)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Foglio10!$B$52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040160642570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7-4DF6-8422-7D3DE9721F16}"/>
                </c:ext>
              </c:extLst>
            </c:dLbl>
            <c:dLbl>
              <c:idx val="1"/>
              <c:layout>
                <c:manualLayout>
                  <c:x val="-8.03212851405622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7-4DF6-8422-7D3DE9721F16}"/>
                </c:ext>
              </c:extLst>
            </c:dLbl>
            <c:dLbl>
              <c:idx val="2"/>
              <c:layout>
                <c:manualLayout>
                  <c:x val="-8.03212851405626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7-4DF6-8422-7D3DE9721F16}"/>
                </c:ext>
              </c:extLst>
            </c:dLbl>
            <c:dLbl>
              <c:idx val="3"/>
              <c:layout>
                <c:manualLayout>
                  <c:x val="-6.024096385542169E-3"/>
                  <c:y val="2.442002442002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07-4DF6-8422-7D3DE9721F16}"/>
                </c:ext>
              </c:extLst>
            </c:dLbl>
            <c:dLbl>
              <c:idx val="4"/>
              <c:layout>
                <c:manualLayout>
                  <c:x val="-6.02409638554220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7-4DF6-8422-7D3DE9721F16}"/>
                </c:ext>
              </c:extLst>
            </c:dLbl>
            <c:dLbl>
              <c:idx val="5"/>
              <c:layout>
                <c:manualLayout>
                  <c:x val="-6.0240963855421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07-4DF6-8422-7D3DE9721F16}"/>
                </c:ext>
              </c:extLst>
            </c:dLbl>
            <c:dLbl>
              <c:idx val="6"/>
              <c:layout>
                <c:manualLayout>
                  <c:x val="-6.024096385542169E-3"/>
                  <c:y val="1.22100122100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07-4DF6-8422-7D3DE9721F16}"/>
                </c:ext>
              </c:extLst>
            </c:dLbl>
            <c:dLbl>
              <c:idx val="9"/>
              <c:layout>
                <c:manualLayout>
                  <c:x val="-6.02409638554224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07-4DF6-8422-7D3DE9721F16}"/>
                </c:ext>
              </c:extLst>
            </c:dLbl>
            <c:dLbl>
              <c:idx val="10"/>
              <c:layout>
                <c:manualLayout>
                  <c:x val="-6.024096385542169E-3"/>
                  <c:y val="2.442002442002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07-4DF6-8422-7D3DE9721F16}"/>
                </c:ext>
              </c:extLst>
            </c:dLbl>
            <c:dLbl>
              <c:idx val="11"/>
              <c:layout>
                <c:manualLayout>
                  <c:x val="-4.0160642570281121E-3"/>
                  <c:y val="4.884004884004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07-4DF6-8422-7D3DE9721F16}"/>
                </c:ext>
              </c:extLst>
            </c:dLbl>
            <c:dLbl>
              <c:idx val="12"/>
              <c:layout>
                <c:manualLayout>
                  <c:x val="-6.0240963855423156E-3"/>
                  <c:y val="-8.95390551772834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07-4DF6-8422-7D3DE9721F16}"/>
                </c:ext>
              </c:extLst>
            </c:dLbl>
            <c:dLbl>
              <c:idx val="13"/>
              <c:layout>
                <c:manualLayout>
                  <c:x val="-6.0240963855423156E-3"/>
                  <c:y val="7.3260073260072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07-4DF6-8422-7D3DE9721F16}"/>
                </c:ext>
              </c:extLst>
            </c:dLbl>
            <c:dLbl>
              <c:idx val="14"/>
              <c:layout>
                <c:manualLayout>
                  <c:x val="-6.02409638554231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07-4DF6-8422-7D3DE9721F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Foglio10!$A$54:$A$69</c:f>
              <c:strCache>
                <c:ptCount val="16"/>
                <c:pt idx="0">
                  <c:v>Stati Uniti</c:v>
                </c:pt>
                <c:pt idx="1">
                  <c:v>Spagna</c:v>
                </c:pt>
                <c:pt idx="2">
                  <c:v>UK</c:v>
                </c:pt>
                <c:pt idx="3">
                  <c:v>Francia</c:v>
                </c:pt>
                <c:pt idx="4">
                  <c:v>EAU</c:v>
                </c:pt>
                <c:pt idx="5">
                  <c:v>Turchia</c:v>
                </c:pt>
                <c:pt idx="6">
                  <c:v>Italia</c:v>
                </c:pt>
                <c:pt idx="7">
                  <c:v>Australia</c:v>
                </c:pt>
                <c:pt idx="8">
                  <c:v>Thailandia</c:v>
                </c:pt>
                <c:pt idx="9">
                  <c:v>Giappone</c:v>
                </c:pt>
                <c:pt idx="10">
                  <c:v>Arabia Saudita</c:v>
                </c:pt>
                <c:pt idx="11">
                  <c:v>Canada</c:v>
                </c:pt>
                <c:pt idx="12">
                  <c:v>India</c:v>
                </c:pt>
                <c:pt idx="13">
                  <c:v>Germania</c:v>
                </c:pt>
                <c:pt idx="14">
                  <c:v>Cina</c:v>
                </c:pt>
                <c:pt idx="15">
                  <c:v>Portogallo</c:v>
                </c:pt>
              </c:strCache>
            </c:strRef>
          </c:cat>
          <c:val>
            <c:numRef>
              <c:f>Foglio10!$B$54:$B$69</c:f>
              <c:numCache>
                <c:formatCode>0</c:formatCode>
                <c:ptCount val="16"/>
                <c:pt idx="0">
                  <c:v>175.9</c:v>
                </c:pt>
                <c:pt idx="1">
                  <c:v>92</c:v>
                </c:pt>
                <c:pt idx="2">
                  <c:v>73.900000000000006</c:v>
                </c:pt>
                <c:pt idx="3">
                  <c:v>68.599999999999994</c:v>
                </c:pt>
                <c:pt idx="4">
                  <c:v>51.9</c:v>
                </c:pt>
                <c:pt idx="5">
                  <c:v>49.5</c:v>
                </c:pt>
                <c:pt idx="6">
                  <c:v>55.9</c:v>
                </c:pt>
                <c:pt idx="7">
                  <c:v>46.6</c:v>
                </c:pt>
                <c:pt idx="8">
                  <c:v>28</c:v>
                </c:pt>
                <c:pt idx="9">
                  <c:v>38.6</c:v>
                </c:pt>
                <c:pt idx="10">
                  <c:v>36</c:v>
                </c:pt>
                <c:pt idx="11">
                  <c:v>38.5</c:v>
                </c:pt>
                <c:pt idx="12">
                  <c:v>32.200000000000003</c:v>
                </c:pt>
                <c:pt idx="13">
                  <c:v>37.4</c:v>
                </c:pt>
                <c:pt idx="14">
                  <c:v>24.8</c:v>
                </c:pt>
                <c:pt idx="15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07-4DF6-8422-7D3DE9721F16}"/>
            </c:ext>
          </c:extLst>
        </c:ser>
        <c:ser>
          <c:idx val="1"/>
          <c:order val="1"/>
          <c:tx>
            <c:strRef>
              <c:f>Foglio10!$C$52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6.0240963855421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07-4DF6-8422-7D3DE9721F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Foglio10!$A$54:$A$69</c:f>
              <c:strCache>
                <c:ptCount val="16"/>
                <c:pt idx="0">
                  <c:v>Stati Uniti</c:v>
                </c:pt>
                <c:pt idx="1">
                  <c:v>Spagna</c:v>
                </c:pt>
                <c:pt idx="2">
                  <c:v>UK</c:v>
                </c:pt>
                <c:pt idx="3">
                  <c:v>Francia</c:v>
                </c:pt>
                <c:pt idx="4">
                  <c:v>EAU</c:v>
                </c:pt>
                <c:pt idx="5">
                  <c:v>Turchia</c:v>
                </c:pt>
                <c:pt idx="6">
                  <c:v>Italia</c:v>
                </c:pt>
                <c:pt idx="7">
                  <c:v>Australia</c:v>
                </c:pt>
                <c:pt idx="8">
                  <c:v>Thailandia</c:v>
                </c:pt>
                <c:pt idx="9">
                  <c:v>Giappone</c:v>
                </c:pt>
                <c:pt idx="10">
                  <c:v>Arabia Saudita</c:v>
                </c:pt>
                <c:pt idx="11">
                  <c:v>Canada</c:v>
                </c:pt>
                <c:pt idx="12">
                  <c:v>India</c:v>
                </c:pt>
                <c:pt idx="13">
                  <c:v>Germania</c:v>
                </c:pt>
                <c:pt idx="14">
                  <c:v>Cina</c:v>
                </c:pt>
                <c:pt idx="15">
                  <c:v>Portogallo</c:v>
                </c:pt>
              </c:strCache>
            </c:strRef>
          </c:cat>
          <c:val>
            <c:numRef>
              <c:f>Foglio10!$C$54:$C$69</c:f>
              <c:numCache>
                <c:formatCode>General</c:formatCode>
                <c:ptCount val="16"/>
                <c:pt idx="0">
                  <c:v>234</c:v>
                </c:pt>
                <c:pt idx="1">
                  <c:v>116</c:v>
                </c:pt>
                <c:pt idx="2">
                  <c:v>93</c:v>
                </c:pt>
                <c:pt idx="3">
                  <c:v>82</c:v>
                </c:pt>
                <c:pt idx="4">
                  <c:v>75</c:v>
                </c:pt>
                <c:pt idx="5">
                  <c:v>68</c:v>
                </c:pt>
                <c:pt idx="6">
                  <c:v>67</c:v>
                </c:pt>
                <c:pt idx="7">
                  <c:v>58</c:v>
                </c:pt>
                <c:pt idx="8">
                  <c:v>58</c:v>
                </c:pt>
                <c:pt idx="9">
                  <c:v>53</c:v>
                </c:pt>
                <c:pt idx="10">
                  <c:v>52</c:v>
                </c:pt>
                <c:pt idx="11">
                  <c:v>50</c:v>
                </c:pt>
                <c:pt idx="12">
                  <c:v>47</c:v>
                </c:pt>
                <c:pt idx="13">
                  <c:v>46</c:v>
                </c:pt>
                <c:pt idx="14">
                  <c:v>41</c:v>
                </c:pt>
                <c:pt idx="1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107-4DF6-8422-7D3DE9721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411520"/>
        <c:axId val="224619328"/>
      </c:barChart>
      <c:catAx>
        <c:axId val="2024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4619328"/>
        <c:crosses val="autoZero"/>
        <c:auto val="1"/>
        <c:lblAlgn val="ctr"/>
        <c:lblOffset val="100"/>
        <c:noMultiLvlLbl val="0"/>
      </c:catAx>
      <c:valAx>
        <c:axId val="22461932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024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Alta </a:t>
            </a:r>
            <a:r>
              <a:rPr lang="en-US" sz="3200" dirty="0" err="1"/>
              <a:t>Velocità</a:t>
            </a:r>
            <a:r>
              <a:rPr lang="en-US" sz="3200" dirty="0"/>
              <a:t> in Italia</a:t>
            </a:r>
          </a:p>
          <a:p>
            <a:pPr>
              <a:defRPr/>
            </a:pPr>
            <a:r>
              <a:rPr lang="en-US" sz="1400" dirty="0"/>
              <a:t>(Anno base 2011 =100)</a:t>
            </a:r>
          </a:p>
        </c:rich>
      </c:tx>
      <c:layout>
        <c:manualLayout>
          <c:xMode val="edge"/>
          <c:yMode val="edge"/>
          <c:x val="0.27614287945063409"/>
          <c:y val="2.253691261565277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'Effetti AV'!$A$3</c:f>
              <c:strCache>
                <c:ptCount val="1"/>
                <c:pt idx="0">
                  <c:v>Demand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9"/>
              <c:tx>
                <c:rich>
                  <a:bodyPr/>
                  <a:lstStyle/>
                  <a:p>
                    <a:fld id="{F52B040E-B1FC-41EE-B028-919A2833372C}" type="VALUE">
                      <a:rPr lang="en-US" sz="2400"/>
                      <a:pPr/>
                      <a:t>[VALORE]</a:t>
                    </a:fld>
                    <a:endParaRPr lang="es-ES_tradn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38-47A0-88E6-7744AEA50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'Effetti AV'!$B$2:$K$2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2023 (f)</c:v>
                </c:pt>
              </c:strCache>
            </c:strRef>
          </c:cat>
          <c:val>
            <c:numRef>
              <c:f>'Effetti AV'!$B$3:$K$3</c:f>
              <c:numCache>
                <c:formatCode>General</c:formatCode>
                <c:ptCount val="10"/>
                <c:pt idx="0">
                  <c:v>100</c:v>
                </c:pt>
                <c:pt idx="1">
                  <c:v>115.99999999999999</c:v>
                </c:pt>
                <c:pt idx="2" formatCode="0">
                  <c:v>139.19999999999999</c:v>
                </c:pt>
                <c:pt idx="3" formatCode="0">
                  <c:v>144.76799999999997</c:v>
                </c:pt>
                <c:pt idx="4" formatCode="0">
                  <c:v>165.03551999999999</c:v>
                </c:pt>
                <c:pt idx="5">
                  <c:v>176</c:v>
                </c:pt>
                <c:pt idx="6" formatCode="0">
                  <c:v>188</c:v>
                </c:pt>
                <c:pt idx="7" formatCode="0">
                  <c:v>208</c:v>
                </c:pt>
                <c:pt idx="8">
                  <c:v>218</c:v>
                </c:pt>
                <c:pt idx="9">
                  <c:v>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38-47A0-88E6-7744AEA50028}"/>
            </c:ext>
          </c:extLst>
        </c:ser>
        <c:ser>
          <c:idx val="1"/>
          <c:order val="1"/>
          <c:tx>
            <c:strRef>
              <c:f>'Effetti AV'!$A$4</c:f>
              <c:strCache>
                <c:ptCount val="1"/>
                <c:pt idx="0">
                  <c:v>Yield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38-47A0-88E6-7744AEA5002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38-47A0-88E6-7744AEA50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'Effetti AV'!$B$2:$K$2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2023 (f)</c:v>
                </c:pt>
              </c:strCache>
            </c:strRef>
          </c:cat>
          <c:val>
            <c:numRef>
              <c:f>'Effetti AV'!$B$4:$K$4</c:f>
              <c:numCache>
                <c:formatCode>General</c:formatCode>
                <c:ptCount val="10"/>
                <c:pt idx="0">
                  <c:v>100</c:v>
                </c:pt>
                <c:pt idx="1">
                  <c:v>72</c:v>
                </c:pt>
                <c:pt idx="2" formatCode="0">
                  <c:v>71</c:v>
                </c:pt>
                <c:pt idx="3" formatCode="0">
                  <c:v>71</c:v>
                </c:pt>
                <c:pt idx="4" formatCode="0">
                  <c:v>61</c:v>
                </c:pt>
                <c:pt idx="5">
                  <c:v>61</c:v>
                </c:pt>
                <c:pt idx="6" formatCode="0">
                  <c:v>62</c:v>
                </c:pt>
                <c:pt idx="7" formatCode="0">
                  <c:v>61</c:v>
                </c:pt>
                <c:pt idx="8" formatCode="0">
                  <c:v>63</c:v>
                </c:pt>
                <c:pt idx="9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38-47A0-88E6-7744AEA500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7291264"/>
        <c:axId val="137292800"/>
      </c:lineChart>
      <c:catAx>
        <c:axId val="1372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7292800"/>
        <c:crosses val="autoZero"/>
        <c:auto val="1"/>
        <c:lblAlgn val="ctr"/>
        <c:lblOffset val="100"/>
        <c:noMultiLvlLbl val="0"/>
      </c:catAx>
      <c:valAx>
        <c:axId val="137292800"/>
        <c:scaling>
          <c:orientation val="minMax"/>
          <c:max val="230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372912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it-IT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2800" b="1" dirty="0"/>
              <a:t>Spesa Turistica degli stranieri in Centro Italia </a:t>
            </a:r>
            <a:r>
              <a:rPr lang="it-IT" dirty="0"/>
              <a:t>(mld di euro)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'TS2-S-S'!$K$115:$N$115</c:f>
              <c:numCache>
                <c:formatCode>General</c:formatCode>
                <c:ptCount val="4"/>
                <c:pt idx="0">
                  <c:v>2010</c:v>
                </c:pt>
                <c:pt idx="1">
                  <c:v>2019</c:v>
                </c:pt>
                <c:pt idx="2">
                  <c:v>2023</c:v>
                </c:pt>
                <c:pt idx="3">
                  <c:v>2030</c:v>
                </c:pt>
              </c:numCache>
            </c:numRef>
          </c:cat>
          <c:val>
            <c:numRef>
              <c:f>'TS2-S-S'!$K$120:$N$120</c:f>
              <c:numCache>
                <c:formatCode>_-* #,##0_-;\-* #,##0_-;_-* "-"??_-;_-@_-</c:formatCode>
                <c:ptCount val="4"/>
                <c:pt idx="0">
                  <c:v>9152.0185730000012</c:v>
                </c:pt>
                <c:pt idx="1">
                  <c:v>12827.692618497378</c:v>
                </c:pt>
                <c:pt idx="2">
                  <c:v>13621.320356471471</c:v>
                </c:pt>
                <c:pt idx="3">
                  <c:v>15732.625011724549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C-4D40-87CE-51D1C2CD8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5172127"/>
        <c:axId val="1555170687"/>
      </c:barChart>
      <c:catAx>
        <c:axId val="155517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5170687"/>
        <c:crosses val="autoZero"/>
        <c:auto val="1"/>
        <c:lblAlgn val="ctr"/>
        <c:lblOffset val="100"/>
        <c:noMultiLvlLbl val="0"/>
      </c:catAx>
      <c:valAx>
        <c:axId val="1555170687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55172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Maggiori rischi nel settore turistico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Foglio3!$A$2:$A$7</c:f>
              <c:strCache>
                <c:ptCount val="6"/>
                <c:pt idx="0">
                  <c:v>Prezzi</c:v>
                </c:pt>
                <c:pt idx="1">
                  <c:v>Andamento Economico</c:v>
                </c:pt>
                <c:pt idx="2">
                  <c:v>Eventi climatici estremi</c:v>
                </c:pt>
                <c:pt idx="3">
                  <c:v>Conflitto Medio-Oriente</c:v>
                </c:pt>
                <c:pt idx="4">
                  <c:v>Personale</c:v>
                </c:pt>
                <c:pt idx="5">
                  <c:v>Guerra russa in Ucraina</c:v>
                </c:pt>
              </c:strCache>
            </c:strRef>
          </c:cat>
          <c:val>
            <c:numRef>
              <c:f>Foglio3!$B$2:$B$7</c:f>
              <c:numCache>
                <c:formatCode>0%</c:formatCode>
                <c:ptCount val="6"/>
                <c:pt idx="0">
                  <c:v>0.61</c:v>
                </c:pt>
                <c:pt idx="1">
                  <c:v>0.6</c:v>
                </c:pt>
                <c:pt idx="2">
                  <c:v>0.3</c:v>
                </c:pt>
                <c:pt idx="3">
                  <c:v>0.26</c:v>
                </c:pt>
                <c:pt idx="4">
                  <c:v>0.24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6-4579-8BB5-6C18C2B5E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450944"/>
        <c:axId val="187826752"/>
      </c:barChart>
      <c:catAx>
        <c:axId val="202450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7826752"/>
        <c:crosses val="autoZero"/>
        <c:auto val="1"/>
        <c:lblAlgn val="ctr"/>
        <c:lblOffset val="100"/>
        <c:noMultiLvlLbl val="0"/>
      </c:catAx>
      <c:valAx>
        <c:axId val="187826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245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 sz="2800" dirty="0"/>
              <a:t>Paesi generatori nel 2010 </a:t>
            </a:r>
          </a:p>
          <a:p>
            <a:pPr>
              <a:defRPr/>
            </a:pPr>
            <a:r>
              <a:rPr lang="it-IT" dirty="0"/>
              <a:t>(in mld di Dollari)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Generatori!$A$40:$A$55</c:f>
              <c:strCache>
                <c:ptCount val="16"/>
                <c:pt idx="0">
                  <c:v>Stati Uniti</c:v>
                </c:pt>
                <c:pt idx="1">
                  <c:v>Germania</c:v>
                </c:pt>
                <c:pt idx="2">
                  <c:v>UK</c:v>
                </c:pt>
                <c:pt idx="3">
                  <c:v>Cina</c:v>
                </c:pt>
                <c:pt idx="4">
                  <c:v>Francia</c:v>
                </c:pt>
                <c:pt idx="5">
                  <c:v>Canada</c:v>
                </c:pt>
                <c:pt idx="6">
                  <c:v>Italia</c:v>
                </c:pt>
                <c:pt idx="7">
                  <c:v>Russia</c:v>
                </c:pt>
                <c:pt idx="8">
                  <c:v>Australia</c:v>
                </c:pt>
                <c:pt idx="9">
                  <c:v>Arabia Saudita</c:v>
                </c:pt>
                <c:pt idx="10">
                  <c:v>Corea del Sud</c:v>
                </c:pt>
                <c:pt idx="11">
                  <c:v>Singapore</c:v>
                </c:pt>
                <c:pt idx="12">
                  <c:v>Hong Kong</c:v>
                </c:pt>
                <c:pt idx="13">
                  <c:v>Spagna</c:v>
                </c:pt>
                <c:pt idx="14">
                  <c:v>UAE</c:v>
                </c:pt>
                <c:pt idx="15">
                  <c:v>India</c:v>
                </c:pt>
              </c:strCache>
            </c:strRef>
          </c:cat>
          <c:val>
            <c:numRef>
              <c:f>Generatori!$B$40:$B$55</c:f>
              <c:numCache>
                <c:formatCode>General</c:formatCode>
                <c:ptCount val="16"/>
                <c:pt idx="0">
                  <c:v>85.2</c:v>
                </c:pt>
                <c:pt idx="1">
                  <c:v>78.099999999999994</c:v>
                </c:pt>
                <c:pt idx="2">
                  <c:v>65.7</c:v>
                </c:pt>
                <c:pt idx="3">
                  <c:v>54.9</c:v>
                </c:pt>
                <c:pt idx="4">
                  <c:v>38.5</c:v>
                </c:pt>
                <c:pt idx="5">
                  <c:v>31.7</c:v>
                </c:pt>
                <c:pt idx="6">
                  <c:v>26.9</c:v>
                </c:pt>
                <c:pt idx="7">
                  <c:v>26.7</c:v>
                </c:pt>
                <c:pt idx="8">
                  <c:v>26.5</c:v>
                </c:pt>
                <c:pt idx="9">
                  <c:v>21.1</c:v>
                </c:pt>
                <c:pt idx="10">
                  <c:v>18.8</c:v>
                </c:pt>
                <c:pt idx="11">
                  <c:v>18.7</c:v>
                </c:pt>
                <c:pt idx="12">
                  <c:v>17.3</c:v>
                </c:pt>
                <c:pt idx="13">
                  <c:v>17</c:v>
                </c:pt>
                <c:pt idx="14">
                  <c:v>12.7</c:v>
                </c:pt>
                <c:pt idx="15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4-41B2-A5FB-2B7524301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406592"/>
        <c:axId val="187832512"/>
      </c:barChart>
      <c:catAx>
        <c:axId val="22340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87832512"/>
        <c:crosses val="autoZero"/>
        <c:auto val="1"/>
        <c:lblAlgn val="ctr"/>
        <c:lblOffset val="100"/>
        <c:noMultiLvlLbl val="0"/>
      </c:catAx>
      <c:valAx>
        <c:axId val="187832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340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 sz="2800" dirty="0"/>
              <a:t>Paesi generatori nel 2019 </a:t>
            </a:r>
          </a:p>
          <a:p>
            <a:pPr>
              <a:defRPr/>
            </a:pPr>
            <a:r>
              <a:rPr lang="it-IT" dirty="0"/>
              <a:t>(in mld di dollari)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Generatori!$A$22:$A$37</c:f>
              <c:strCache>
                <c:ptCount val="16"/>
                <c:pt idx="0">
                  <c:v>Cina</c:v>
                </c:pt>
                <c:pt idx="1">
                  <c:v>Stati Uniti</c:v>
                </c:pt>
                <c:pt idx="2">
                  <c:v>Germania</c:v>
                </c:pt>
                <c:pt idx="3">
                  <c:v>UK</c:v>
                </c:pt>
                <c:pt idx="4">
                  <c:v>Francia</c:v>
                </c:pt>
                <c:pt idx="5">
                  <c:v>Russia</c:v>
                </c:pt>
                <c:pt idx="6">
                  <c:v>Australia</c:v>
                </c:pt>
                <c:pt idx="7">
                  <c:v>Canada</c:v>
                </c:pt>
                <c:pt idx="8">
                  <c:v>Corea del Sud</c:v>
                </c:pt>
                <c:pt idx="9">
                  <c:v>Italia</c:v>
                </c:pt>
                <c:pt idx="10">
                  <c:v>Spagna</c:v>
                </c:pt>
                <c:pt idx="11">
                  <c:v>Singapore</c:v>
                </c:pt>
                <c:pt idx="12">
                  <c:v>Hong Kong</c:v>
                </c:pt>
                <c:pt idx="13">
                  <c:v>India</c:v>
                </c:pt>
                <c:pt idx="14">
                  <c:v>Arabia Saudita</c:v>
                </c:pt>
                <c:pt idx="15">
                  <c:v>UAE</c:v>
                </c:pt>
              </c:strCache>
            </c:strRef>
          </c:cat>
          <c:val>
            <c:numRef>
              <c:f>Generatori!$B$22:$B$37</c:f>
              <c:numCache>
                <c:formatCode>General</c:formatCode>
                <c:ptCount val="16"/>
                <c:pt idx="0">
                  <c:v>254.6</c:v>
                </c:pt>
                <c:pt idx="1">
                  <c:v>132</c:v>
                </c:pt>
                <c:pt idx="2">
                  <c:v>93.2</c:v>
                </c:pt>
                <c:pt idx="3">
                  <c:v>86</c:v>
                </c:pt>
                <c:pt idx="4">
                  <c:v>50.5</c:v>
                </c:pt>
                <c:pt idx="5">
                  <c:v>36.1</c:v>
                </c:pt>
                <c:pt idx="6">
                  <c:v>35.299999999999997</c:v>
                </c:pt>
                <c:pt idx="7">
                  <c:v>35.299999999999997</c:v>
                </c:pt>
                <c:pt idx="8">
                  <c:v>32.700000000000003</c:v>
                </c:pt>
                <c:pt idx="9">
                  <c:v>30.3</c:v>
                </c:pt>
                <c:pt idx="10">
                  <c:v>27.8</c:v>
                </c:pt>
                <c:pt idx="11">
                  <c:v>27.3</c:v>
                </c:pt>
                <c:pt idx="12">
                  <c:v>26.9</c:v>
                </c:pt>
                <c:pt idx="13">
                  <c:v>22.9</c:v>
                </c:pt>
                <c:pt idx="14">
                  <c:v>15.1</c:v>
                </c:pt>
                <c:pt idx="15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D-4630-8C95-332B1E29C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405568"/>
        <c:axId val="187830208"/>
      </c:barChart>
      <c:catAx>
        <c:axId val="22340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87830208"/>
        <c:crosses val="autoZero"/>
        <c:auto val="1"/>
        <c:lblAlgn val="ctr"/>
        <c:lblOffset val="100"/>
        <c:noMultiLvlLbl val="0"/>
      </c:catAx>
      <c:valAx>
        <c:axId val="187830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340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 sz="3200" dirty="0"/>
              <a:t>Paesi generatori nel 2023 </a:t>
            </a:r>
          </a:p>
          <a:p>
            <a:pPr>
              <a:defRPr/>
            </a:pPr>
            <a:r>
              <a:rPr lang="it-IT" dirty="0"/>
              <a:t>(in mld di dollari)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822364901016586E-2"/>
                  <c:y val="2.9498525073746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61-4180-BA00-BF82D20E7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Generatori!$A$4:$A$19</c:f>
              <c:strCache>
                <c:ptCount val="16"/>
                <c:pt idx="0">
                  <c:v>Cina</c:v>
                </c:pt>
                <c:pt idx="1">
                  <c:v>Stati Uniti</c:v>
                </c:pt>
                <c:pt idx="2">
                  <c:v>Germania</c:v>
                </c:pt>
                <c:pt idx="3">
                  <c:v>UK</c:v>
                </c:pt>
                <c:pt idx="4">
                  <c:v>Francia</c:v>
                </c:pt>
                <c:pt idx="5">
                  <c:v>Australia</c:v>
                </c:pt>
                <c:pt idx="6">
                  <c:v>Canada</c:v>
                </c:pt>
                <c:pt idx="7">
                  <c:v>Italia</c:v>
                </c:pt>
                <c:pt idx="8">
                  <c:v>India</c:v>
                </c:pt>
                <c:pt idx="9">
                  <c:v>Russia</c:v>
                </c:pt>
                <c:pt idx="10">
                  <c:v>Corea del Sud</c:v>
                </c:pt>
                <c:pt idx="11">
                  <c:v>Spagna</c:v>
                </c:pt>
                <c:pt idx="12">
                  <c:v>Singapore</c:v>
                </c:pt>
                <c:pt idx="13">
                  <c:v>UAE</c:v>
                </c:pt>
                <c:pt idx="14">
                  <c:v>Arabia Saudita</c:v>
                </c:pt>
                <c:pt idx="15">
                  <c:v>Hong Kong</c:v>
                </c:pt>
              </c:strCache>
            </c:strRef>
          </c:cat>
          <c:val>
            <c:numRef>
              <c:f>Generatori!$D$4:$D$19</c:f>
              <c:numCache>
                <c:formatCode>General</c:formatCode>
                <c:ptCount val="16"/>
                <c:pt idx="0">
                  <c:v>196.5</c:v>
                </c:pt>
                <c:pt idx="1">
                  <c:v>150</c:v>
                </c:pt>
                <c:pt idx="2">
                  <c:v>111.9</c:v>
                </c:pt>
                <c:pt idx="3">
                  <c:v>110.3</c:v>
                </c:pt>
                <c:pt idx="4">
                  <c:v>49</c:v>
                </c:pt>
                <c:pt idx="5">
                  <c:v>42.7</c:v>
                </c:pt>
                <c:pt idx="6">
                  <c:v>38.299999999999997</c:v>
                </c:pt>
                <c:pt idx="7">
                  <c:v>34.200000000000003</c:v>
                </c:pt>
                <c:pt idx="8">
                  <c:v>33.299999999999997</c:v>
                </c:pt>
                <c:pt idx="9">
                  <c:v>33</c:v>
                </c:pt>
                <c:pt idx="10">
                  <c:v>27.8</c:v>
                </c:pt>
                <c:pt idx="11">
                  <c:v>27.7</c:v>
                </c:pt>
                <c:pt idx="12">
                  <c:v>25.2</c:v>
                </c:pt>
                <c:pt idx="13">
                  <c:v>25.1</c:v>
                </c:pt>
                <c:pt idx="14">
                  <c:v>23.2</c:v>
                </c:pt>
                <c:pt idx="15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61-4180-BA00-BF82D20E7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452480"/>
        <c:axId val="187828480"/>
      </c:barChart>
      <c:catAx>
        <c:axId val="2024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87828480"/>
        <c:crosses val="autoZero"/>
        <c:auto val="1"/>
        <c:lblAlgn val="ctr"/>
        <c:lblOffset val="100"/>
        <c:noMultiLvlLbl val="0"/>
      </c:catAx>
      <c:valAx>
        <c:axId val="187828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45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 sz="2800" dirty="0"/>
              <a:t>Paesi Ricettori nel 2010 </a:t>
            </a:r>
          </a:p>
          <a:p>
            <a:pPr>
              <a:defRPr/>
            </a:pPr>
            <a:r>
              <a:rPr lang="it-IT" dirty="0"/>
              <a:t>(in miliardi di Dollari)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Ricettori!$A$42:$A$58</c:f>
              <c:strCache>
                <c:ptCount val="17"/>
                <c:pt idx="0">
                  <c:v>Stati Uniti</c:v>
                </c:pt>
                <c:pt idx="1">
                  <c:v>Spagna</c:v>
                </c:pt>
                <c:pt idx="2">
                  <c:v>Francia</c:v>
                </c:pt>
                <c:pt idx="3">
                  <c:v>Cina</c:v>
                </c:pt>
                <c:pt idx="4">
                  <c:v>Italia</c:v>
                </c:pt>
                <c:pt idx="5">
                  <c:v>UK</c:v>
                </c:pt>
                <c:pt idx="6">
                  <c:v>Germania</c:v>
                </c:pt>
                <c:pt idx="7">
                  <c:v>Australia</c:v>
                </c:pt>
                <c:pt idx="8">
                  <c:v>Turchia</c:v>
                </c:pt>
                <c:pt idx="9">
                  <c:v>Thailandia</c:v>
                </c:pt>
                <c:pt idx="10">
                  <c:v>Canada</c:v>
                </c:pt>
                <c:pt idx="11">
                  <c:v>India</c:v>
                </c:pt>
                <c:pt idx="12">
                  <c:v>Giappone</c:v>
                </c:pt>
                <c:pt idx="13">
                  <c:v>Corea del Sud</c:v>
                </c:pt>
                <c:pt idx="14">
                  <c:v>Portogallo</c:v>
                </c:pt>
                <c:pt idx="15">
                  <c:v>EAU</c:v>
                </c:pt>
                <c:pt idx="16">
                  <c:v>Arabia Saudita</c:v>
                </c:pt>
              </c:strCache>
            </c:strRef>
          </c:cat>
          <c:val>
            <c:numRef>
              <c:f>Ricettori!$B$42:$B$58</c:f>
              <c:numCache>
                <c:formatCode>General</c:formatCode>
                <c:ptCount val="17"/>
                <c:pt idx="0">
                  <c:v>137</c:v>
                </c:pt>
                <c:pt idx="1">
                  <c:v>58.8</c:v>
                </c:pt>
                <c:pt idx="2">
                  <c:v>57.1</c:v>
                </c:pt>
                <c:pt idx="3">
                  <c:v>45.8</c:v>
                </c:pt>
                <c:pt idx="4">
                  <c:v>38.799999999999997</c:v>
                </c:pt>
                <c:pt idx="5">
                  <c:v>35.200000000000003</c:v>
                </c:pt>
                <c:pt idx="6">
                  <c:v>34.700000000000003</c:v>
                </c:pt>
                <c:pt idx="7">
                  <c:v>32.5</c:v>
                </c:pt>
                <c:pt idx="8">
                  <c:v>22.6</c:v>
                </c:pt>
                <c:pt idx="9">
                  <c:v>20.100000000000001</c:v>
                </c:pt>
                <c:pt idx="10">
                  <c:v>17.600000000000001</c:v>
                </c:pt>
                <c:pt idx="11">
                  <c:v>14.5</c:v>
                </c:pt>
                <c:pt idx="12">
                  <c:v>13.2</c:v>
                </c:pt>
                <c:pt idx="13">
                  <c:v>10.199999999999999</c:v>
                </c:pt>
                <c:pt idx="14">
                  <c:v>10.1</c:v>
                </c:pt>
                <c:pt idx="15">
                  <c:v>8.6</c:v>
                </c:pt>
                <c:pt idx="1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C-4D92-83A1-887EF5E42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566848"/>
        <c:axId val="223475904"/>
      </c:barChart>
      <c:catAx>
        <c:axId val="2235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3475904"/>
        <c:crosses val="autoZero"/>
        <c:auto val="1"/>
        <c:lblAlgn val="ctr"/>
        <c:lblOffset val="100"/>
        <c:noMultiLvlLbl val="0"/>
      </c:catAx>
      <c:valAx>
        <c:axId val="223475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356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 sz="2800" dirty="0"/>
              <a:t>Paesi Ricettori nel 2019 </a:t>
            </a:r>
          </a:p>
          <a:p>
            <a:pPr>
              <a:defRPr/>
            </a:pPr>
            <a:r>
              <a:rPr lang="it-IT" dirty="0"/>
              <a:t>(in mld di Dollari)</a:t>
            </a:r>
          </a:p>
        </c:rich>
      </c:tx>
      <c:layout>
        <c:manualLayout>
          <c:xMode val="edge"/>
          <c:yMode val="edge"/>
          <c:x val="0.33830950643364699"/>
          <c:y val="2.128020547139209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Ricettori!$A$23:$A$39</c:f>
              <c:strCache>
                <c:ptCount val="17"/>
                <c:pt idx="0">
                  <c:v>Stati Uniti</c:v>
                </c:pt>
                <c:pt idx="1">
                  <c:v>Spagna</c:v>
                </c:pt>
                <c:pt idx="2">
                  <c:v>Francia</c:v>
                </c:pt>
                <c:pt idx="3">
                  <c:v>Thailandia</c:v>
                </c:pt>
                <c:pt idx="4">
                  <c:v>UK</c:v>
                </c:pt>
                <c:pt idx="5">
                  <c:v>Italia</c:v>
                </c:pt>
                <c:pt idx="6">
                  <c:v>Giappone</c:v>
                </c:pt>
                <c:pt idx="7">
                  <c:v>Australia</c:v>
                </c:pt>
                <c:pt idx="8">
                  <c:v>Germania</c:v>
                </c:pt>
                <c:pt idx="9">
                  <c:v>Cina</c:v>
                </c:pt>
                <c:pt idx="10">
                  <c:v>EAU</c:v>
                </c:pt>
                <c:pt idx="11">
                  <c:v>India</c:v>
                </c:pt>
                <c:pt idx="12">
                  <c:v>Turchia</c:v>
                </c:pt>
                <c:pt idx="13">
                  <c:v>Canada</c:v>
                </c:pt>
                <c:pt idx="14">
                  <c:v>Corea del Sud</c:v>
                </c:pt>
                <c:pt idx="15">
                  <c:v>Portogallo</c:v>
                </c:pt>
                <c:pt idx="16">
                  <c:v>Arabia Saudita</c:v>
                </c:pt>
              </c:strCache>
            </c:strRef>
          </c:cat>
          <c:val>
            <c:numRef>
              <c:f>Ricettori!$B$23:$B$39</c:f>
              <c:numCache>
                <c:formatCode>General</c:formatCode>
                <c:ptCount val="17"/>
                <c:pt idx="0">
                  <c:v>214.7</c:v>
                </c:pt>
                <c:pt idx="1">
                  <c:v>79.7</c:v>
                </c:pt>
                <c:pt idx="2">
                  <c:v>63.8</c:v>
                </c:pt>
                <c:pt idx="3">
                  <c:v>59.8</c:v>
                </c:pt>
                <c:pt idx="4">
                  <c:v>52.7</c:v>
                </c:pt>
                <c:pt idx="5">
                  <c:v>49.5</c:v>
                </c:pt>
                <c:pt idx="6">
                  <c:v>46</c:v>
                </c:pt>
                <c:pt idx="7">
                  <c:v>45.7</c:v>
                </c:pt>
                <c:pt idx="8">
                  <c:v>41.8</c:v>
                </c:pt>
                <c:pt idx="9">
                  <c:v>39.5</c:v>
                </c:pt>
                <c:pt idx="10">
                  <c:v>30.7</c:v>
                </c:pt>
                <c:pt idx="11">
                  <c:v>30.7</c:v>
                </c:pt>
                <c:pt idx="12">
                  <c:v>29.8</c:v>
                </c:pt>
                <c:pt idx="13">
                  <c:v>29.8</c:v>
                </c:pt>
                <c:pt idx="14">
                  <c:v>21.6</c:v>
                </c:pt>
                <c:pt idx="15">
                  <c:v>20.5</c:v>
                </c:pt>
                <c:pt idx="16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1-4BD2-9039-CD098781A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565824"/>
        <c:axId val="223474752"/>
      </c:barChart>
      <c:catAx>
        <c:axId val="22356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3474752"/>
        <c:crosses val="autoZero"/>
        <c:auto val="1"/>
        <c:lblAlgn val="ctr"/>
        <c:lblOffset val="100"/>
        <c:noMultiLvlLbl val="0"/>
      </c:catAx>
      <c:valAx>
        <c:axId val="223474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35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 sz="2800" dirty="0"/>
              <a:t>Paesi Ricettori nel 2023 </a:t>
            </a:r>
          </a:p>
          <a:p>
            <a:pPr>
              <a:defRPr/>
            </a:pPr>
            <a:r>
              <a:rPr lang="it-IT" dirty="0"/>
              <a:t>(in mld di Dollari)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Ricettori!$A$4:$A$20</c:f>
              <c:strCache>
                <c:ptCount val="17"/>
                <c:pt idx="0">
                  <c:v>Stati Uniti</c:v>
                </c:pt>
                <c:pt idx="1">
                  <c:v>Spagna</c:v>
                </c:pt>
                <c:pt idx="2">
                  <c:v>UK</c:v>
                </c:pt>
                <c:pt idx="3">
                  <c:v>Francia</c:v>
                </c:pt>
                <c:pt idx="4">
                  <c:v>Italia</c:v>
                </c:pt>
                <c:pt idx="5">
                  <c:v>EAU</c:v>
                </c:pt>
                <c:pt idx="6">
                  <c:v>Turchia</c:v>
                </c:pt>
                <c:pt idx="7">
                  <c:v>Australia</c:v>
                </c:pt>
                <c:pt idx="8">
                  <c:v>Giappone</c:v>
                </c:pt>
                <c:pt idx="9">
                  <c:v>Canada</c:v>
                </c:pt>
                <c:pt idx="10">
                  <c:v>Germania</c:v>
                </c:pt>
                <c:pt idx="11">
                  <c:v>Arabia Saudita</c:v>
                </c:pt>
                <c:pt idx="12">
                  <c:v>India</c:v>
                </c:pt>
                <c:pt idx="13">
                  <c:v>Thailandia</c:v>
                </c:pt>
                <c:pt idx="14">
                  <c:v>Portogallo</c:v>
                </c:pt>
                <c:pt idx="15">
                  <c:v>Cina</c:v>
                </c:pt>
                <c:pt idx="16">
                  <c:v>Corea del Sud</c:v>
                </c:pt>
              </c:strCache>
            </c:strRef>
          </c:cat>
          <c:val>
            <c:numRef>
              <c:f>Ricettori!$D$4:$D$20</c:f>
              <c:numCache>
                <c:formatCode>General</c:formatCode>
                <c:ptCount val="17"/>
                <c:pt idx="0">
                  <c:v>175.9</c:v>
                </c:pt>
                <c:pt idx="1">
                  <c:v>92</c:v>
                </c:pt>
                <c:pt idx="2">
                  <c:v>73.900000000000006</c:v>
                </c:pt>
                <c:pt idx="3">
                  <c:v>68.599999999999994</c:v>
                </c:pt>
                <c:pt idx="4">
                  <c:v>55.9</c:v>
                </c:pt>
                <c:pt idx="5">
                  <c:v>51.9</c:v>
                </c:pt>
                <c:pt idx="6">
                  <c:v>49.5</c:v>
                </c:pt>
                <c:pt idx="7">
                  <c:v>46.6</c:v>
                </c:pt>
                <c:pt idx="8">
                  <c:v>38.6</c:v>
                </c:pt>
                <c:pt idx="9">
                  <c:v>38.5</c:v>
                </c:pt>
                <c:pt idx="10">
                  <c:v>37.4</c:v>
                </c:pt>
                <c:pt idx="11">
                  <c:v>36</c:v>
                </c:pt>
                <c:pt idx="12">
                  <c:v>32.200000000000003</c:v>
                </c:pt>
                <c:pt idx="13">
                  <c:v>28</c:v>
                </c:pt>
                <c:pt idx="14">
                  <c:v>27.2</c:v>
                </c:pt>
                <c:pt idx="15">
                  <c:v>24.8</c:v>
                </c:pt>
                <c:pt idx="16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2-4E42-A9CD-EFB19DFA1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565312"/>
        <c:axId val="223472448"/>
      </c:barChart>
      <c:catAx>
        <c:axId val="22356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3472448"/>
        <c:crosses val="autoZero"/>
        <c:auto val="1"/>
        <c:lblAlgn val="ctr"/>
        <c:lblOffset val="100"/>
        <c:noMultiLvlLbl val="0"/>
      </c:catAx>
      <c:valAx>
        <c:axId val="22347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356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it-IT" sz="2800" dirty="0"/>
              <a:t>Spesa turistica in Italia nel 2023 </a:t>
            </a:r>
          </a:p>
          <a:p>
            <a:pPr>
              <a:defRPr/>
            </a:pPr>
            <a:r>
              <a:rPr lang="it-IT" dirty="0"/>
              <a:t>(in miliardi di euro)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Foglio11!$A$4:$A$7</c:f>
              <c:strCache>
                <c:ptCount val="4"/>
                <c:pt idx="0">
                  <c:v>Germania</c:v>
                </c:pt>
                <c:pt idx="1">
                  <c:v>Stati Uniti</c:v>
                </c:pt>
                <c:pt idx="2">
                  <c:v>Regno Unito</c:v>
                </c:pt>
                <c:pt idx="3">
                  <c:v>Francia</c:v>
                </c:pt>
              </c:strCache>
            </c:strRef>
          </c:cat>
          <c:val>
            <c:numRef>
              <c:f>Foglio11!$B$4:$B$7</c:f>
              <c:numCache>
                <c:formatCode>General</c:formatCode>
                <c:ptCount val="4"/>
                <c:pt idx="0">
                  <c:v>7.9</c:v>
                </c:pt>
                <c:pt idx="1">
                  <c:v>6.5</c:v>
                </c:pt>
                <c:pt idx="2">
                  <c:v>4.5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6-4EBB-B85C-B87511A86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564288"/>
        <c:axId val="223470720"/>
      </c:barChart>
      <c:catAx>
        <c:axId val="2235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23470720"/>
        <c:crosses val="autoZero"/>
        <c:auto val="1"/>
        <c:lblAlgn val="ctr"/>
        <c:lblOffset val="100"/>
        <c:noMultiLvlLbl val="0"/>
      </c:catAx>
      <c:valAx>
        <c:axId val="22347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356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0.27027</cdr:y>
    </cdr:from>
    <cdr:to>
      <cdr:x>0.48165</cdr:x>
      <cdr:y>0.36968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46F8EF9-4353-C763-5C06-69FA93FC587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333522"/>
          <a:ext cx="3365129" cy="49046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92CACF-530F-FF0F-BD21-DFC1ECE22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54040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/>
              <a:t>ESEMPIO TITOLO</a:t>
            </a:r>
            <a:br>
              <a:rPr lang="it-IT"/>
            </a:br>
            <a:r>
              <a:rPr lang="it-IT"/>
              <a:t>ESEMPIO TITOLO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E752D6-261F-9AFE-594D-F6A06A0F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04179"/>
            <a:ext cx="10515600" cy="1500187"/>
          </a:xfrm>
        </p:spPr>
        <p:txBody>
          <a:bodyPr anchor="t">
            <a:normAutofit/>
          </a:bodyPr>
          <a:lstStyle>
            <a:lvl1pPr marL="0" indent="0">
              <a:lnSpc>
                <a:spcPts val="1500"/>
              </a:lnSpc>
              <a:buNone/>
              <a:defRPr sz="2000" b="0" i="1">
                <a:solidFill>
                  <a:schemeClr val="tx1"/>
                </a:solidFill>
                <a:latin typeface="Object Sans Slanted" charset="0"/>
                <a:ea typeface="Object Sans Slanted" charset="0"/>
                <a:cs typeface="Object Sans Slante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C506A5-A08D-AC05-50EF-DFF28477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bject Sans" charset="0"/>
                <a:ea typeface="Object Sans" charset="0"/>
                <a:cs typeface="Object Sans" charset="0"/>
              </a:defRPr>
            </a:lvl1pPr>
          </a:lstStyle>
          <a:p>
            <a:fld id="{DF0B3BA1-9FF8-F148-AD8A-76129C301FE1}" type="datetimeFigureOut">
              <a:rPr lang="it-IT" smtClean="0"/>
              <a:pPr/>
              <a:t>11/11/2024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070577-0874-E2FB-029F-ECC91C91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bject Sans" charset="0"/>
                <a:ea typeface="Object Sans" charset="0"/>
                <a:cs typeface="Object Sans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5F41C7-00D0-3147-A070-AA277BF6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bject Sans" charset="0"/>
                <a:ea typeface="Object Sans" charset="0"/>
                <a:cs typeface="Object Sans" charset="0"/>
              </a:defRPr>
            </a:lvl1pPr>
          </a:lstStyle>
          <a:p>
            <a:fld id="{558DF3E3-6F17-5042-AFC9-6143BC6A170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A50CAE-8C7C-C01E-8C11-A37E168BC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9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2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66CB59-69A9-23C3-8139-B476AE42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7A5659-5E9C-FDEE-C705-32F161B50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25C5C7-47CF-42D6-5D27-A18645A3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3BA1-9FF8-F148-AD8A-76129C301FE1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7AC8BA-1485-77BF-EB18-EA25B6F3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871AF2-8BC5-C7D3-900F-B06FA89F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F3E3-6F17-5042-AFC9-6143BC6A17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66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6694516-B930-25E7-4B3E-6C4AFC622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FF037C-B82B-787F-DF77-991344830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0972C4-D7EA-B883-C3D8-76A4A5C1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3BA1-9FF8-F148-AD8A-76129C301FE1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3C3AE2-F485-B5FE-EC3E-0FB94F83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931CEC-5F3E-D88C-41B5-BFAB8163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F3E3-6F17-5042-AFC9-6143BC6A17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50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8C556D3-F327-93FF-82EB-6BE73D6D62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2608" y="2604908"/>
            <a:ext cx="7533125" cy="1727200"/>
          </a:xfrm>
        </p:spPr>
        <p:txBody>
          <a:bodyPr anchor="t">
            <a:noAutofit/>
          </a:bodyPr>
          <a:lstStyle>
            <a:lvl1pPr algn="l">
              <a:lnSpc>
                <a:spcPts val="4000"/>
              </a:lnSpc>
              <a:defRPr sz="4000" b="1" i="0" baseline="0">
                <a:solidFill>
                  <a:srgbClr val="00B0E9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ESEMPIO TITOLO</a:t>
            </a:r>
            <a:br>
              <a:rPr lang="it-IT" dirty="0"/>
            </a:br>
            <a:r>
              <a:rPr lang="it-IT" dirty="0"/>
              <a:t>ESEMPIO TITOLO</a:t>
            </a:r>
            <a:br>
              <a:rPr lang="it-IT" dirty="0"/>
            </a:br>
            <a:r>
              <a:rPr lang="it-IT" dirty="0"/>
              <a:t>ESEMPIO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34AA9D-F22F-BA3C-0CBB-D34317A4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2608" y="4363142"/>
            <a:ext cx="6881191" cy="9821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1" baseline="0">
                <a:solidFill>
                  <a:schemeClr val="bg1"/>
                </a:solidFill>
                <a:latin typeface="Object Sans Slanted" charset="0"/>
                <a:ea typeface="Object Sans Slanted" charset="0"/>
                <a:cs typeface="Object Sans Slante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Esempio sottotitolo</a:t>
            </a:r>
          </a:p>
          <a:p>
            <a:r>
              <a:rPr lang="it-IT" dirty="0"/>
              <a:t>Esempio sottotitolo</a:t>
            </a:r>
          </a:p>
          <a:p>
            <a:r>
              <a:rPr lang="it-IT" dirty="0"/>
              <a:t>Esempio sottotitolo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F4835C-150A-0BCE-1E63-4A767441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bject Sans" charset="0"/>
                <a:ea typeface="Object Sans" charset="0"/>
                <a:cs typeface="Object Sans" charset="0"/>
              </a:defRPr>
            </a:lvl1pPr>
          </a:lstStyle>
          <a:p>
            <a:fld id="{DF0B3BA1-9FF8-F148-AD8A-76129C301FE1}" type="datetimeFigureOut">
              <a:rPr lang="it-IT" smtClean="0"/>
              <a:pPr/>
              <a:t>11/11/2024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6D76AA-5FB1-147E-35B5-F5091F2C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bject Sans" charset="0"/>
                <a:ea typeface="Object Sans" charset="0"/>
                <a:cs typeface="Object Sans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0BB176-3BFC-A506-F9E9-D06BCDF6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bject Sans" charset="0"/>
                <a:ea typeface="Object Sans" charset="0"/>
                <a:cs typeface="Object Sans" charset="0"/>
              </a:defRPr>
            </a:lvl1pPr>
          </a:lstStyle>
          <a:p>
            <a:fld id="{558DF3E3-6F17-5042-AFC9-6143BC6A170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0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854779-74B6-E5EF-82BF-385B1C65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AFDB9D-CD06-8424-AFCB-25C83DAEF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8112FE-EBE6-A233-F7BB-5FAAC6C7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3BA1-9FF8-F148-AD8A-76129C301FE1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532CF2-9EAD-FE88-C617-049F79F9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9A589C-AC4D-B1C8-B481-B97853FE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F3E3-6F17-5042-AFC9-6143BC6A17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25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34678-EC9C-9BDF-B066-AF502F04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E81307-6A6C-633F-A73D-F1640857E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D685A3-2AF8-896F-D591-B0899A3FA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1309C3-16A5-329A-D635-88D2B384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3BA1-9FF8-F148-AD8A-76129C301FE1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376487-B1AC-A170-D9BC-45E2E6FF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888CEE-CC4C-6007-A988-7098F485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F3E3-6F17-5042-AFC9-6143BC6A17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06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E9212-5F2D-B85A-6C79-0BFD68BE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4AD6C-F2D5-84A4-BC59-9BCEBA519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64D13D-0522-B9A1-E6C0-C2646CD4F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C7B6B1-4E58-BE9C-54C3-65707D521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9E85AF-7AF3-9E86-2EEB-31FA8B9BC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7A0B8EA-A450-CF01-C21D-E857CD94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3BA1-9FF8-F148-AD8A-76129C301FE1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2E6E5CB-2F60-9817-06A6-722EB65F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8A4C35D-3C50-28EF-AD3A-F92BA4F8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F3E3-6F17-5042-AFC9-6143BC6A17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14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8BB2B-DD9A-0D9C-4680-262C08B8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438B27-A01E-7AFD-7DE0-C5979293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3BA1-9FF8-F148-AD8A-76129C301FE1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60C7D3-4F10-7B71-9D3D-394A6B51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EFAC6E-F21F-A903-C246-57353A2E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F3E3-6F17-5042-AFC9-6143BC6A17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01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6B4103-4E87-ABD7-F7CA-DAC83D29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3BA1-9FF8-F148-AD8A-76129C301FE1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AC284F-FB7B-EB8C-4939-5862C86E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90E3CC-118F-9A22-4BC7-9BA85973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F3E3-6F17-5042-AFC9-6143BC6A17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36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0A078-BEB7-7B67-A9DD-63EBB469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1BCC5A-B38F-542D-DF5C-8E41CCCFE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BD652F-CE7B-8629-505A-1503C1D36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0A7085-5CA0-156E-F736-966CE681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3BA1-9FF8-F148-AD8A-76129C301FE1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F11065-62B9-1B97-94D5-8C0B3C48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CE946F-8413-8604-D08B-7321EAF5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F3E3-6F17-5042-AFC9-6143BC6A17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01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60FEFD-C32A-0AAC-5FB3-660BAB89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2E77B2B-A002-DB5E-6C30-54EA3DAA8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DC4C1B-7E53-EFE4-DCD3-94371E6F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BC6D8A-ED96-FA16-8857-907D72D8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3BA1-9FF8-F148-AD8A-76129C301FE1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9036DC-DE12-17C7-9B8A-FB4FBB0F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D2EFEF-D72C-970C-ECAC-06C6A944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F3E3-6F17-5042-AFC9-6143BC6A17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44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5C2D6D8-74C8-4DF9-08A7-F630FAD7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B7D1B9-9241-E93A-4122-5BD5B1664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642F20-844A-AD79-E627-3E18F8C12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fld id="{DF0B3BA1-9FF8-F148-AD8A-76129C301FE1}" type="datetimeFigureOut">
              <a:rPr lang="it-IT" smtClean="0"/>
              <a:pPr/>
              <a:t>11/11/2024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D9E589-EC2D-BA7A-DE81-E38E53C57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1FEAB5-9589-88D1-6191-D6D5229E1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DF3E3-6F17-5042-AFC9-6143BC6A170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199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pace Grotesk" pitchFamily="2" charset="77"/>
          <a:ea typeface="+mj-ea"/>
          <a:cs typeface="Space Grotesk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pace Grotesk" pitchFamily="2" charset="77"/>
          <a:ea typeface="+mn-ea"/>
          <a:cs typeface="Space Grotesk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pace Grotesk" pitchFamily="2" charset="77"/>
          <a:ea typeface="+mn-ea"/>
          <a:cs typeface="Space Grotesk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dirty="0"/>
              <a:t>Il Futuro del Turismo e il turismo del futuro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5D34AA9D-F22F-BA3C-0CBB-D34317A4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2608" y="4029075"/>
            <a:ext cx="6881191" cy="206126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1" baseline="0">
                <a:solidFill>
                  <a:schemeClr val="bg1"/>
                </a:solidFill>
                <a:latin typeface="Object Sans Slanted" charset="0"/>
                <a:ea typeface="Object Sans Slanted" charset="0"/>
                <a:cs typeface="Object Sans Slante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+mj-lt"/>
                <a:cs typeface="Times New Roman" pitchFamily="18" charset="0"/>
              </a:rPr>
              <a:t>CESISP – at University Milan Bicocca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+mj-lt"/>
                <a:cs typeface="Times New Roman" pitchFamily="18" charset="0"/>
              </a:rPr>
              <a:t>Senior Transport Consultant at The World Bank and United Nations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+mj-lt"/>
                <a:cs typeface="Times New Roman" pitchFamily="18" charset="0"/>
              </a:rPr>
              <a:t>Adj. Prof. MSUC and University Southern California,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+mj-lt"/>
                <a:cs typeface="Times New Roman" pitchFamily="18" charset="0"/>
              </a:rPr>
              <a:t>Board member – Global Business Travel Association, Italy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800" dirty="0" err="1">
                <a:latin typeface="+mj-lt"/>
                <a:cs typeface="Times New Roman" pitchFamily="18" charset="0"/>
              </a:rPr>
              <a:t>Frm.Visiting</a:t>
            </a:r>
            <a:r>
              <a:rPr lang="en-US" sz="1800" dirty="0">
                <a:latin typeface="+mj-lt"/>
                <a:cs typeface="Times New Roman" pitchFamily="18" charset="0"/>
              </a:rPr>
              <a:t> Professor at China Academy Railway Sciences, Beijing, China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+mj-lt"/>
                <a:cs typeface="Times New Roman" pitchFamily="18" charset="0"/>
              </a:rPr>
              <a:t>CEO - TRA Consulting</a:t>
            </a:r>
          </a:p>
        </p:txBody>
      </p:sp>
    </p:spTree>
    <p:extLst>
      <p:ext uri="{BB962C8B-B14F-4D97-AF65-F5344CB8AC3E}">
        <p14:creationId xmlns:p14="http://schemas.microsoft.com/office/powerpoint/2010/main" val="57974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D93AF-2867-A2C1-155B-74F5AA5A6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C7BA1EE-8176-3982-5DB7-1416956D9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SPESA TURISTICA GLOBALE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5E907D09-6C8C-2083-A7CB-A67477F23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063031"/>
              </p:ext>
            </p:extLst>
          </p:nvPr>
        </p:nvGraphicFramePr>
        <p:xfrm>
          <a:off x="295275" y="1638299"/>
          <a:ext cx="10629900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558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EF665-8724-B1B8-C267-6F534F12E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7E41FFC-5011-8CB3-98BC-C13681C04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SPESA TURISTICA IN ITALIA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20CB07D2-20AE-418E-2129-953636DF6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076579"/>
              </p:ext>
            </p:extLst>
          </p:nvPr>
        </p:nvGraphicFramePr>
        <p:xfrm>
          <a:off x="1285875" y="1781175"/>
          <a:ext cx="8181975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72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73252-466A-B9AD-873F-8EA60E6A8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8B6E16A-AEBD-28B1-63F0-8486B8861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PIL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BF0696A1-4B56-4C44-86C6-A243FC398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000663"/>
              </p:ext>
            </p:extLst>
          </p:nvPr>
        </p:nvGraphicFramePr>
        <p:xfrm>
          <a:off x="371474" y="1704975"/>
          <a:ext cx="10315575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92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252AD-8C33-D1F6-9C7E-9B2BC8ED4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B764AAA-F0A6-DFAD-1B37-BC1FCBFDB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CRESCITA ECONOMICA FUTURA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D8CB2EA7-0083-87E8-9B0A-4BB21D9DC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523787"/>
              </p:ext>
            </p:extLst>
          </p:nvPr>
        </p:nvGraphicFramePr>
        <p:xfrm>
          <a:off x="352425" y="1657350"/>
          <a:ext cx="10515600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879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AE691-320C-1F97-84B8-0163D4FAA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B59BFDB-C0DF-FA96-352D-7084FA7B0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RISCHI GLOBALI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26B4EB2-1100-1E06-5DA0-0E8384574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943741"/>
              </p:ext>
            </p:extLst>
          </p:nvPr>
        </p:nvGraphicFramePr>
        <p:xfrm>
          <a:off x="666750" y="1798320"/>
          <a:ext cx="8362950" cy="469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84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F1F2B-7E01-E8C3-94BD-7B6F17634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EBBDEA2-85A9-79D2-5BA3-CF767AEFBA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FATTORE SICUREZZA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A17BCA57-BAF5-6D7B-095B-E27F932B0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957645"/>
              </p:ext>
            </p:extLst>
          </p:nvPr>
        </p:nvGraphicFramePr>
        <p:xfrm>
          <a:off x="590550" y="1765935"/>
          <a:ext cx="9105900" cy="468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39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9A659-1BD2-D12A-1685-C9F28D2E4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FFAFB04-7DBD-092C-A7A3-989BF0BFD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RISCHIO «CLIMATE CHANGE»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9ED92BC3-0E73-70CC-47DB-8103AB393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223522"/>
              </p:ext>
            </p:extLst>
          </p:nvPr>
        </p:nvGraphicFramePr>
        <p:xfrm>
          <a:off x="1524000" y="1860020"/>
          <a:ext cx="8820150" cy="457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369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27324-B3F1-DD69-751E-2D6855AEE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30FB7C2-0790-7BB5-61A5-F866C25F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STIMA SPESA TURISTICA GLOBALE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14DAB876-1E63-2976-3E34-880B06C10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849547"/>
              </p:ext>
            </p:extLst>
          </p:nvPr>
        </p:nvGraphicFramePr>
        <p:xfrm>
          <a:off x="844550" y="1522095"/>
          <a:ext cx="9594850" cy="520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71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310A-D97C-4653-BDDE-B14C2116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378DEE4-8EB2-379B-CA3C-59AB7302B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STIMA SPESA TURISTICA GLOBALE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499713B0-5E72-C9A5-4033-59BBD633E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181161"/>
              </p:ext>
            </p:extLst>
          </p:nvPr>
        </p:nvGraphicFramePr>
        <p:xfrm>
          <a:off x="647700" y="1562100"/>
          <a:ext cx="101917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296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7E87-842B-49FE-CD45-3933A6D91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410B83B-DD0F-BD4F-762E-6A127881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FATTORI POSITIVI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884D18F-A9BC-3514-ECBE-EBAD86108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4" y="1821771"/>
            <a:ext cx="8181975" cy="47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9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092CACF-530F-FF0F-BD21-DFC1ECE22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SPESA TURISTICA GLOBALE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B8E9D742-65AA-0FF6-C0D2-DEFCA5588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237010"/>
              </p:ext>
            </p:extLst>
          </p:nvPr>
        </p:nvGraphicFramePr>
        <p:xfrm>
          <a:off x="1083944" y="1653540"/>
          <a:ext cx="9965055" cy="489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849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5574-73EA-8641-C75A-F2C33B253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541AC27-1889-D267-A5E4-5415C0701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FATTORI POSITIVI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BDE6807-B05B-E711-0F78-6390B3659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106640"/>
              </p:ext>
            </p:extLst>
          </p:nvPr>
        </p:nvGraphicFramePr>
        <p:xfrm>
          <a:off x="994420" y="1771649"/>
          <a:ext cx="6986673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002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AA75D-AC0B-5789-75EA-007490469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B138642-BE25-E741-4C4B-BA74DA5A0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SPESA TURISTICA IN CENTRO ITALIA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48CF351-79AA-B7FA-6072-15299E234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296508"/>
              </p:ext>
            </p:extLst>
          </p:nvPr>
        </p:nvGraphicFramePr>
        <p:xfrm>
          <a:off x="1212850" y="1878630"/>
          <a:ext cx="8378825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850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B9B44-2FE9-33C0-E250-0E05D68A6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1">
            <a:extLst>
              <a:ext uri="{FF2B5EF4-FFF2-40B4-BE49-F238E27FC236}">
                <a16:creationId xmlns:a16="http://schemas.microsoft.com/office/drawing/2014/main" id="{7305C663-1CE7-5206-0261-0E9F48A2EE80}"/>
              </a:ext>
            </a:extLst>
          </p:cNvPr>
          <p:cNvSpPr/>
          <p:nvPr/>
        </p:nvSpPr>
        <p:spPr>
          <a:xfrm>
            <a:off x="7447473" y="5173208"/>
            <a:ext cx="3582477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>
                <a:latin typeface="Poppins SemiBold"/>
                <a:ea typeface="Poppins SemiBold"/>
                <a:cs typeface="Poppins SemiBold"/>
                <a:sym typeface="Poppins SemiBold"/>
              </a:rPr>
              <a:t>Adj. Prof. Andrea Giuricin</a:t>
            </a:r>
          </a:p>
          <a:p>
            <a:br>
              <a:rPr lang="en-US" sz="1800" dirty="0"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1600" dirty="0">
                <a:latin typeface="+mj-lt"/>
                <a:cs typeface="Times New Roman" pitchFamily="18" charset="0"/>
                <a:sym typeface="Poppins SemiBold"/>
              </a:rPr>
              <a:t>Email: andrea.Giuricin@unimib.it</a:t>
            </a:r>
          </a:p>
          <a:p>
            <a:r>
              <a:rPr lang="it-IT" sz="1600" dirty="0">
                <a:latin typeface="+mj-lt"/>
                <a:cs typeface="Times New Roman" pitchFamily="18" charset="0"/>
              </a:rPr>
              <a:t>Linkedin: Andrea Giuricin</a:t>
            </a:r>
          </a:p>
          <a:p>
            <a:endParaRPr sz="16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69;p3">
            <a:extLst>
              <a:ext uri="{FF2B5EF4-FFF2-40B4-BE49-F238E27FC236}">
                <a16:creationId xmlns:a16="http://schemas.microsoft.com/office/drawing/2014/main" id="{BE7AF3C4-6CFB-6D33-1E6C-A2F5D23BE1D6}"/>
              </a:ext>
            </a:extLst>
          </p:cNvPr>
          <p:cNvSpPr/>
          <p:nvPr/>
        </p:nvSpPr>
        <p:spPr>
          <a:xfrm>
            <a:off x="1848181" y="2159900"/>
            <a:ext cx="746664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Poppins"/>
              <a:buNone/>
            </a:pPr>
            <a:r>
              <a:rPr lang="en-US" sz="72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Grazie</a:t>
            </a:r>
            <a:r>
              <a:rPr lang="en-US" sz="72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72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l’attenzione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93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80638-E7EC-EA3B-10D1-EDCF45CE7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89D1C03-D7D9-6D66-627C-41B71A0BB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949855"/>
            <a:ext cx="1163955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ANDAMENTO DEGLI ARRIVI INTERNAZIONALI Vs. 2019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95753B-9240-28FA-189D-3C5E77056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44" y="1592580"/>
            <a:ext cx="7183755" cy="5385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83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7230C-5F99-3580-70F0-2FED647AD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EA8F853-861F-370F-4B6E-2DB26AED7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RISCHI NEL SETTORE TURISTICO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E8675D8D-28F3-D2FD-2AE6-F13C322E3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337310"/>
              </p:ext>
            </p:extLst>
          </p:nvPr>
        </p:nvGraphicFramePr>
        <p:xfrm>
          <a:off x="1533525" y="1664969"/>
          <a:ext cx="9067800" cy="484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14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4ED3B-D109-D66F-735F-4B9AC5F63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62DA1E0-7EC4-3E2B-7917-52A39C1D2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SPESA TURISTICA GLOBALE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1ABB448-66A1-2B36-09EA-75F9DE26F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868153"/>
              </p:ext>
            </p:extLst>
          </p:nvPr>
        </p:nvGraphicFramePr>
        <p:xfrm>
          <a:off x="438150" y="1599812"/>
          <a:ext cx="10363199" cy="490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51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51DB-AB0E-0A06-9E32-48946B5ED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B2AC993-2819-A5D4-9542-433375F48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SPESA TURISTICA GLOBALE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5738995-F70F-2BB3-0279-89B1DE101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626909"/>
              </p:ext>
            </p:extLst>
          </p:nvPr>
        </p:nvGraphicFramePr>
        <p:xfrm>
          <a:off x="1184909" y="1638299"/>
          <a:ext cx="10026015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9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8202-9706-4AC4-A869-371BA6FE8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5B4C6C4-6997-54F3-5E8D-35F6F5123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SPESA TURISTICA GLOBALE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8A8AA1E-A89F-B71D-87B2-A4C411465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69581"/>
              </p:ext>
            </p:extLst>
          </p:nvPr>
        </p:nvGraphicFramePr>
        <p:xfrm>
          <a:off x="831850" y="1602844"/>
          <a:ext cx="9836150" cy="493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71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4950B-0BCB-80D3-ABA2-3A82D54B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FDD2062-12FE-DBD5-ADFA-112F47FE4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SPESA TURISTICA GLOBALE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CEF3ECB-BFD1-CD57-BEDB-1AB8E1E09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86423"/>
              </p:ext>
            </p:extLst>
          </p:nvPr>
        </p:nvGraphicFramePr>
        <p:xfrm>
          <a:off x="1183004" y="1688395"/>
          <a:ext cx="971359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366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7C8BC-1FCC-3544-8D01-10C83D4EC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B82154F-ED8E-377D-56B6-E9E0FDBBE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9855"/>
            <a:ext cx="10515600" cy="1857551"/>
          </a:xfrm>
        </p:spPr>
        <p:txBody>
          <a:bodyPr anchor="t">
            <a:normAutofit/>
          </a:bodyPr>
          <a:lstStyle>
            <a:lvl1pPr>
              <a:lnSpc>
                <a:spcPts val="4000"/>
              </a:lnSpc>
              <a:defRPr sz="4000" b="1" i="0">
                <a:solidFill>
                  <a:schemeClr val="tx1"/>
                </a:solidFill>
                <a:latin typeface="Object Sans Heavy" charset="0"/>
                <a:ea typeface="Object Sans Heavy" charset="0"/>
                <a:cs typeface="Object Sans Heavy" charset="0"/>
              </a:defRPr>
            </a:lvl1pPr>
          </a:lstStyle>
          <a:p>
            <a:r>
              <a:rPr lang="it-IT" dirty="0"/>
              <a:t>SPESA TURISTICA GLOBALE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2CFE732-C00D-87C3-4115-754B5DD0D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491510"/>
              </p:ext>
            </p:extLst>
          </p:nvPr>
        </p:nvGraphicFramePr>
        <p:xfrm>
          <a:off x="533399" y="1638299"/>
          <a:ext cx="9763125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4589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358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Poppins</vt:lpstr>
      <vt:lpstr>Object Sans Slanted</vt:lpstr>
      <vt:lpstr>Object Sans</vt:lpstr>
      <vt:lpstr>Object Sans Heavy</vt:lpstr>
      <vt:lpstr>Arial</vt:lpstr>
      <vt:lpstr>Calibri</vt:lpstr>
      <vt:lpstr>Poppins SemiBold</vt:lpstr>
      <vt:lpstr>Space Grotesk</vt:lpstr>
      <vt:lpstr>Tema di Office</vt:lpstr>
      <vt:lpstr>Il Futuro del Turismo e il turismo del futuro</vt:lpstr>
      <vt:lpstr>SPESA TURISTICA GLOBALE</vt:lpstr>
      <vt:lpstr>ANDAMENTO DEGLI ARRIVI INTERNAZIONALI Vs. 2019</vt:lpstr>
      <vt:lpstr>RISCHI NEL SETTORE TURISTICO</vt:lpstr>
      <vt:lpstr>SPESA TURISTICA GLOBALE</vt:lpstr>
      <vt:lpstr>SPESA TURISTICA GLOBALE</vt:lpstr>
      <vt:lpstr>SPESA TURISTICA GLOBALE</vt:lpstr>
      <vt:lpstr>SPESA TURISTICA GLOBALE</vt:lpstr>
      <vt:lpstr>SPESA TURISTICA GLOBALE</vt:lpstr>
      <vt:lpstr>SPESA TURISTICA GLOBALE</vt:lpstr>
      <vt:lpstr>SPESA TURISTICA IN ITALIA</vt:lpstr>
      <vt:lpstr>PIL</vt:lpstr>
      <vt:lpstr>CRESCITA ECONOMICA FUTURA</vt:lpstr>
      <vt:lpstr>RISCHI GLOBALI</vt:lpstr>
      <vt:lpstr>FATTORE SICUREZZA</vt:lpstr>
      <vt:lpstr>RISCHIO «CLIMATE CHANGE»</vt:lpstr>
      <vt:lpstr>STIMA SPESA TURISTICA GLOBALE</vt:lpstr>
      <vt:lpstr>STIMA SPESA TURISTICA GLOBALE</vt:lpstr>
      <vt:lpstr>FATTORI POSITIVI</vt:lpstr>
      <vt:lpstr>FATTORI POSITIVI</vt:lpstr>
      <vt:lpstr>SPESA TURISTICA IN CENTRO ITALIA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Mac Studio 02</dc:creator>
  <cp:lastModifiedBy>Andrea Giuricin</cp:lastModifiedBy>
  <cp:revision>20</cp:revision>
  <dcterms:created xsi:type="dcterms:W3CDTF">2024-10-25T15:58:02Z</dcterms:created>
  <dcterms:modified xsi:type="dcterms:W3CDTF">2024-11-11T07:44:46Z</dcterms:modified>
</cp:coreProperties>
</file>