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embeddedFontLst>
    <p:embeddedFont>
      <p:font typeface="Libre Baskerville Italics" charset="1" panose="02000000000000000000"/>
      <p:regular r:id="rId32"/>
    </p:embeddedFont>
    <p:embeddedFont>
      <p:font typeface="Montaser Arabic" charset="1" panose="00000500000000000000"/>
      <p:regular r:id="rId33"/>
    </p:embeddedFont>
    <p:embeddedFont>
      <p:font typeface="Montaser Arabic Bold" charset="1" panose="00000800000000000000"/>
      <p:regular r:id="rId34"/>
    </p:embeddedFont>
    <p:embeddedFont>
      <p:font typeface="Montaser Arabic Medium" charset="1" panose="00000600000000000000"/>
      <p:regular r:id="rId35"/>
    </p:embeddedFont>
    <p:embeddedFont>
      <p:font typeface="Evolventa" charset="1" panose="020B0502020202020204"/>
      <p:regular r:id="rId36"/>
    </p:embeddedFont>
    <p:embeddedFont>
      <p:font typeface="Evolventa Italics" charset="1" panose="020B0502020202020204"/>
      <p:regular r:id="rId37"/>
    </p:embeddedFont>
    <p:embeddedFont>
      <p:font typeface="Evolventa Bold" charset="1" panose="020B070202020202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notesMasters/notesMaster1.xml" Type="http://schemas.openxmlformats.org/officeDocument/2006/relationships/notesMaster"/><Relationship Id="rId4" Target="theme/theme1.xml" Type="http://schemas.openxmlformats.org/officeDocument/2006/relationships/theme"/><Relationship Id="rId40" Target="theme/theme2.xml" Type="http://schemas.openxmlformats.org/officeDocument/2006/relationships/theme"/><Relationship Id="rId41" Target="notesSlides/notesSlide1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46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48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50.png" Type="http://schemas.openxmlformats.org/officeDocument/2006/relationships/image"/><Relationship Id="rId4" Target="../media/image51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54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png" Type="http://schemas.openxmlformats.org/officeDocument/2006/relationships/image"/><Relationship Id="rId11" Target="../media/image64.svg" Type="http://schemas.openxmlformats.org/officeDocument/2006/relationships/image"/><Relationship Id="rId12" Target="../media/image65.png" Type="http://schemas.openxmlformats.org/officeDocument/2006/relationships/image"/><Relationship Id="rId13" Target="../media/image66.svg" Type="http://schemas.openxmlformats.org/officeDocument/2006/relationships/image"/><Relationship Id="rId14" Target="../media/image67.png" Type="http://schemas.openxmlformats.org/officeDocument/2006/relationships/image"/><Relationship Id="rId15" Target="../media/image68.svg" Type="http://schemas.openxmlformats.org/officeDocument/2006/relationships/image"/><Relationship Id="rId16" Target="../media/image69.png" Type="http://schemas.openxmlformats.org/officeDocument/2006/relationships/image"/><Relationship Id="rId17" Target="../media/image70.svg" Type="http://schemas.openxmlformats.org/officeDocument/2006/relationships/image"/><Relationship Id="rId18" Target="../media/image71.png" Type="http://schemas.openxmlformats.org/officeDocument/2006/relationships/image"/><Relationship Id="rId19" Target="../media/image72.svg" Type="http://schemas.openxmlformats.org/officeDocument/2006/relationships/image"/><Relationship Id="rId2" Target="../media/image55.png" Type="http://schemas.openxmlformats.org/officeDocument/2006/relationships/image"/><Relationship Id="rId20" Target="../media/image73.png" Type="http://schemas.openxmlformats.org/officeDocument/2006/relationships/image"/><Relationship Id="rId21" Target="../media/image74.svg" Type="http://schemas.openxmlformats.org/officeDocument/2006/relationships/image"/><Relationship Id="rId22" Target="../media/image75.png" Type="http://schemas.openxmlformats.org/officeDocument/2006/relationships/image"/><Relationship Id="rId23" Target="../media/image76.svg" Type="http://schemas.openxmlformats.org/officeDocument/2006/relationships/image"/><Relationship Id="rId24" Target="../media/image77.png" Type="http://schemas.openxmlformats.org/officeDocument/2006/relationships/image"/><Relationship Id="rId25" Target="../media/image78.svg" Type="http://schemas.openxmlformats.org/officeDocument/2006/relationships/image"/><Relationship Id="rId26" Target="../media/image79.jpeg" Type="http://schemas.openxmlformats.org/officeDocument/2006/relationships/image"/><Relationship Id="rId27" Target="../media/image80.png" Type="http://schemas.openxmlformats.org/officeDocument/2006/relationships/image"/><Relationship Id="rId28" Target="../media/image81.png" Type="http://schemas.openxmlformats.org/officeDocument/2006/relationships/image"/><Relationship Id="rId29" Target="../media/image82.png" Type="http://schemas.openxmlformats.org/officeDocument/2006/relationships/image"/><Relationship Id="rId3" Target="../media/image56.svg" Type="http://schemas.openxmlformats.org/officeDocument/2006/relationships/image"/><Relationship Id="rId30" Target="../media/image83.png" Type="http://schemas.openxmlformats.org/officeDocument/2006/relationships/image"/><Relationship Id="rId31" Target="../media/image84.png" Type="http://schemas.openxmlformats.org/officeDocument/2006/relationships/image"/><Relationship Id="rId32" Target="../media/image85.png" Type="http://schemas.openxmlformats.org/officeDocument/2006/relationships/image"/><Relationship Id="rId33" Target="../media/image86.png" Type="http://schemas.openxmlformats.org/officeDocument/2006/relationships/image"/><Relationship Id="rId34" Target="../media/image87.png" Type="http://schemas.openxmlformats.org/officeDocument/2006/relationships/image"/><Relationship Id="rId35" Target="../media/image88.png" Type="http://schemas.openxmlformats.org/officeDocument/2006/relationships/image"/><Relationship Id="rId36" Target="../media/image2.pn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8.png" Type="http://schemas.openxmlformats.org/officeDocument/2006/relationships/image"/><Relationship Id="rId3" Target="../media/image79.jpeg" Type="http://schemas.openxmlformats.org/officeDocument/2006/relationships/image"/><Relationship Id="rId4" Target="../media/image89.png" Type="http://schemas.openxmlformats.org/officeDocument/2006/relationships/image"/><Relationship Id="rId5" Target="../media/image90.png" Type="http://schemas.openxmlformats.org/officeDocument/2006/relationships/image"/><Relationship Id="rId6" Target="../media/image91.svg" Type="http://schemas.openxmlformats.org/officeDocument/2006/relationships/image"/><Relationship Id="rId7" Target="../media/image92.png" Type="http://schemas.openxmlformats.org/officeDocument/2006/relationships/image"/><Relationship Id="rId8" Target="../media/image93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94.png" Type="http://schemas.openxmlformats.org/officeDocument/2006/relationships/image"/><Relationship Id="rId6" Target="../media/image95.svg" Type="http://schemas.openxmlformats.org/officeDocument/2006/relationships/image"/><Relationship Id="rId7" Target="../media/image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6.pn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2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5.png" Type="http://schemas.openxmlformats.org/officeDocument/2006/relationships/image"/><Relationship Id="rId11" Target="../media/image106.png" Type="http://schemas.openxmlformats.org/officeDocument/2006/relationships/image"/><Relationship Id="rId12" Target="../media/image107.png" Type="http://schemas.openxmlformats.org/officeDocument/2006/relationships/image"/><Relationship Id="rId13" Target="../media/image108.png" Type="http://schemas.openxmlformats.org/officeDocument/2006/relationships/image"/><Relationship Id="rId14" Target="../media/image109.svg" Type="http://schemas.openxmlformats.org/officeDocument/2006/relationships/image"/><Relationship Id="rId15" Target="../media/image110.png" Type="http://schemas.openxmlformats.org/officeDocument/2006/relationships/image"/><Relationship Id="rId16" Target="../media/image111.png" Type="http://schemas.openxmlformats.org/officeDocument/2006/relationships/image"/><Relationship Id="rId17" Target="../media/image112.png" Type="http://schemas.openxmlformats.org/officeDocument/2006/relationships/image"/><Relationship Id="rId18" Target="../media/image113.svg" Type="http://schemas.openxmlformats.org/officeDocument/2006/relationships/image"/><Relationship Id="rId19" Target="../media/image114.png" Type="http://schemas.openxmlformats.org/officeDocument/2006/relationships/image"/><Relationship Id="rId2" Target="../media/image97.png" Type="http://schemas.openxmlformats.org/officeDocument/2006/relationships/image"/><Relationship Id="rId20" Target="../media/image115.png" Type="http://schemas.openxmlformats.org/officeDocument/2006/relationships/image"/><Relationship Id="rId21" Target="../media/image116.png" Type="http://schemas.openxmlformats.org/officeDocument/2006/relationships/image"/><Relationship Id="rId22" Target="../media/image117.png" Type="http://schemas.openxmlformats.org/officeDocument/2006/relationships/image"/><Relationship Id="rId23" Target="../media/image118.png" Type="http://schemas.openxmlformats.org/officeDocument/2006/relationships/image"/><Relationship Id="rId24" Target="../media/image119.png" Type="http://schemas.openxmlformats.org/officeDocument/2006/relationships/image"/><Relationship Id="rId25" Target="../media/image120.png" Type="http://schemas.openxmlformats.org/officeDocument/2006/relationships/image"/><Relationship Id="rId26" Target="../media/image121.png" Type="http://schemas.openxmlformats.org/officeDocument/2006/relationships/image"/><Relationship Id="rId27" Target="../media/image88.png" Type="http://schemas.openxmlformats.org/officeDocument/2006/relationships/image"/><Relationship Id="rId28" Target="../media/image2.png" Type="http://schemas.openxmlformats.org/officeDocument/2006/relationships/image"/><Relationship Id="rId3" Target="../media/image98.png" Type="http://schemas.openxmlformats.org/officeDocument/2006/relationships/image"/><Relationship Id="rId4" Target="../media/image99.png" Type="http://schemas.openxmlformats.org/officeDocument/2006/relationships/image"/><Relationship Id="rId5" Target="../media/image100.png" Type="http://schemas.openxmlformats.org/officeDocument/2006/relationships/image"/><Relationship Id="rId6" Target="../media/image101.png" Type="http://schemas.openxmlformats.org/officeDocument/2006/relationships/image"/><Relationship Id="rId7" Target="../media/image102.png" Type="http://schemas.openxmlformats.org/officeDocument/2006/relationships/image"/><Relationship Id="rId8" Target="../media/image103.png" Type="http://schemas.openxmlformats.org/officeDocument/2006/relationships/image"/><Relationship Id="rId9" Target="../media/image104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7.png" Type="http://schemas.openxmlformats.org/officeDocument/2006/relationships/image"/><Relationship Id="rId3" Target="../media/image122.png" Type="http://schemas.openxmlformats.org/officeDocument/2006/relationships/image"/><Relationship Id="rId4" Target="../media/image123.png" Type="http://schemas.openxmlformats.org/officeDocument/2006/relationships/image"/><Relationship Id="rId5" Target="../media/image124.png" Type="http://schemas.openxmlformats.org/officeDocument/2006/relationships/image"/><Relationship Id="rId6" Target="../media/image125.png" Type="http://schemas.openxmlformats.org/officeDocument/2006/relationships/image"/><Relationship Id="rId7" Target="../media/image126.svg" Type="http://schemas.openxmlformats.org/officeDocument/2006/relationships/image"/><Relationship Id="rId8" Target="../media/image2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12" Target="../media/image22.png" Type="http://schemas.openxmlformats.org/officeDocument/2006/relationships/image"/><Relationship Id="rId13" Target="../media/image23.png" Type="http://schemas.openxmlformats.org/officeDocument/2006/relationships/image"/><Relationship Id="rId14" Target="../media/image24.png" Type="http://schemas.openxmlformats.org/officeDocument/2006/relationships/image"/><Relationship Id="rId15" Target="../media/image25.png" Type="http://schemas.openxmlformats.org/officeDocument/2006/relationships/image"/><Relationship Id="rId16" Target="../media/image26.png" Type="http://schemas.openxmlformats.org/officeDocument/2006/relationships/image"/><Relationship Id="rId17" Target="../media/image27.png" Type="http://schemas.openxmlformats.org/officeDocument/2006/relationships/image"/><Relationship Id="rId18" Target="../media/image28.png" Type="http://schemas.openxmlformats.org/officeDocument/2006/relationships/image"/><Relationship Id="rId19" Target="../media/image29.png" Type="http://schemas.openxmlformats.org/officeDocument/2006/relationships/image"/><Relationship Id="rId2" Target="../media/image12.png" Type="http://schemas.openxmlformats.org/officeDocument/2006/relationships/image"/><Relationship Id="rId20" Target="../media/image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Relationship Id="rId9" Target="../media/image1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595505" y="8832862"/>
            <a:ext cx="11132430" cy="322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63"/>
              </a:lnSpc>
            </a:pPr>
            <a:r>
              <a:rPr lang="en-US" sz="3400" i="true">
                <a:solidFill>
                  <a:srgbClr val="06B0E9"/>
                </a:solidFill>
                <a:latin typeface="Libre Baskerville Italics"/>
                <a:ea typeface="Libre Baskerville Italics"/>
                <a:cs typeface="Libre Baskerville Italics"/>
                <a:sym typeface="Libre Baskerville Italics"/>
              </a:rPr>
              <a:t>Il futuro del turismo ed il turismo del futuro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8958" y="-2783"/>
            <a:ext cx="18296958" cy="10314910"/>
            <a:chOff x="0" y="0"/>
            <a:chExt cx="24395943" cy="1375321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95943" cy="13753213"/>
            </a:xfrm>
            <a:custGeom>
              <a:avLst/>
              <a:gdLst/>
              <a:ahLst/>
              <a:cxnLst/>
              <a:rect r="r" b="b" t="t" l="l"/>
              <a:pathLst>
                <a:path h="13753213" w="24395943">
                  <a:moveTo>
                    <a:pt x="0" y="0"/>
                  </a:moveTo>
                  <a:lnTo>
                    <a:pt x="24395943" y="0"/>
                  </a:lnTo>
                  <a:lnTo>
                    <a:pt x="24395943" y="13753213"/>
                  </a:lnTo>
                  <a:lnTo>
                    <a:pt x="0" y="13753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8526391" y="4058985"/>
              <a:ext cx="10298931" cy="6893146"/>
            </a:xfrm>
            <a:custGeom>
              <a:avLst/>
              <a:gdLst/>
              <a:ahLst/>
              <a:cxnLst/>
              <a:rect r="r" b="b" t="t" l="l"/>
              <a:pathLst>
                <a:path h="6893146" w="10298931">
                  <a:moveTo>
                    <a:pt x="0" y="0"/>
                  </a:moveTo>
                  <a:lnTo>
                    <a:pt x="10298931" y="0"/>
                  </a:lnTo>
                  <a:lnTo>
                    <a:pt x="10298931" y="6893146"/>
                  </a:lnTo>
                  <a:lnTo>
                    <a:pt x="0" y="6893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7048" t="0" r="0" b="-200738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7477391" y="3689007"/>
            <a:ext cx="10462370" cy="2511942"/>
            <a:chOff x="0" y="0"/>
            <a:chExt cx="13949827" cy="3349256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2313612"/>
              <a:ext cx="11247625" cy="10356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31"/>
                </a:lnSpc>
              </a:pPr>
              <a:r>
                <a:rPr lang="en-US" sz="2887" i="true" spc="-106">
                  <a:solidFill>
                    <a:srgbClr val="FFFFFF"/>
                  </a:solidFill>
                  <a:latin typeface="Montaser Arabic"/>
                  <a:ea typeface="Montaser Arabic"/>
                  <a:cs typeface="Montaser Arabic"/>
                  <a:sym typeface="Montaser Arabic"/>
                </a:rPr>
                <a:t>Strategie innovative per trasformare una destinazione in un'esperienza unica e autentica.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76200"/>
              <a:ext cx="13949827" cy="20554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02"/>
                </a:lnSpc>
              </a:pPr>
              <a:r>
                <a:rPr lang="en-US" sz="5675" spc="-34" b="true">
                  <a:solidFill>
                    <a:srgbClr val="06B0E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Il futuro del turismo ed </a:t>
              </a:r>
            </a:p>
            <a:p>
              <a:pPr algn="l">
                <a:lnSpc>
                  <a:spcPts val="5902"/>
                </a:lnSpc>
              </a:pPr>
              <a:r>
                <a:rPr lang="en-US" sz="5675" spc="-34" b="true">
                  <a:solidFill>
                    <a:srgbClr val="06B0E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il turismo del futuro</a:t>
              </a:r>
            </a:p>
          </p:txBody>
        </p:sp>
      </p:grpSp>
      <p:sp>
        <p:nvSpPr>
          <p:cNvPr name="AutoShape 10" id="10"/>
          <p:cNvSpPr/>
          <p:nvPr/>
        </p:nvSpPr>
        <p:spPr>
          <a:xfrm flipV="true">
            <a:off x="6488222" y="3456512"/>
            <a:ext cx="17720" cy="2976931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207488" y="3792169"/>
            <a:ext cx="9637712" cy="3524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4"/>
              </a:lnSpc>
            </a:pPr>
            <a:r>
              <a:rPr lang="en-US" sz="4629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Destinazioni che implementano strategie efficaci di </a:t>
            </a:r>
            <a:r>
              <a:rPr lang="en-US" sz="4629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marketing territoriale</a:t>
            </a:r>
            <a:r>
              <a:rPr lang="en-US" sz="4629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registrano una crescita media dei visitatori del</a:t>
            </a:r>
            <a:r>
              <a:rPr lang="en-US" sz="4629">
                <a:solidFill>
                  <a:srgbClr val="06B0E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4629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10-20% annuo</a:t>
            </a:r>
            <a:r>
              <a:rPr lang="en-US" sz="4629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8320" y="9783691"/>
            <a:ext cx="10571669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Fonte</a:t>
            </a: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: Organizzazione Mondiale del Turismo (UNWTO)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68059" y="3889125"/>
            <a:ext cx="4966515" cy="3427480"/>
          </a:xfrm>
          <a:custGeom>
            <a:avLst/>
            <a:gdLst/>
            <a:ahLst/>
            <a:cxnLst/>
            <a:rect r="r" b="b" t="t" l="l"/>
            <a:pathLst>
              <a:path h="3427480" w="4966515">
                <a:moveTo>
                  <a:pt x="0" y="0"/>
                </a:moveTo>
                <a:lnTo>
                  <a:pt x="4966515" y="0"/>
                </a:lnTo>
                <a:lnTo>
                  <a:pt x="4966515" y="3427480"/>
                </a:lnTo>
                <a:lnTo>
                  <a:pt x="0" y="3427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2723" r="0" b="-2217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96793" y="2844165"/>
            <a:ext cx="4094413" cy="3698620"/>
          </a:xfrm>
          <a:custGeom>
            <a:avLst/>
            <a:gdLst/>
            <a:ahLst/>
            <a:cxnLst/>
            <a:rect r="r" b="b" t="t" l="l"/>
            <a:pathLst>
              <a:path h="3698620" w="4094413">
                <a:moveTo>
                  <a:pt x="0" y="0"/>
                </a:moveTo>
                <a:lnTo>
                  <a:pt x="4094414" y="0"/>
                </a:lnTo>
                <a:lnTo>
                  <a:pt x="4094414" y="3698620"/>
                </a:lnTo>
                <a:lnTo>
                  <a:pt x="0" y="3698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29153" y="7283685"/>
            <a:ext cx="12029694" cy="1241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1"/>
              </a:lnSpc>
            </a:pPr>
            <a:r>
              <a:rPr lang="en-US" sz="5099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Come deve </a:t>
            </a:r>
            <a:r>
              <a:rPr lang="en-US" sz="5099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comunicare</a:t>
            </a:r>
            <a:r>
              <a:rPr lang="en-US" sz="5099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</a:p>
          <a:p>
            <a:pPr algn="ctr">
              <a:lnSpc>
                <a:spcPts val="4741"/>
              </a:lnSpc>
            </a:pPr>
            <a:r>
              <a:rPr lang="en-US" sz="5099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una destinazione nel futuro?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400" y="4548307"/>
            <a:ext cx="18323441" cy="1638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true">
                <a:solidFill>
                  <a:srgbClr val="12263A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Promuovere una </a:t>
            </a:r>
            <a:r>
              <a:rPr lang="en-US" sz="5400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destinazione</a:t>
            </a:r>
          </a:p>
          <a:p>
            <a:pPr algn="ctr">
              <a:lnSpc>
                <a:spcPts val="6480"/>
              </a:lnSpc>
            </a:pPr>
            <a:r>
              <a:rPr lang="en-US" sz="5400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non è </a:t>
            </a:r>
            <a:r>
              <a:rPr lang="en-US" sz="5400" b="true">
                <a:solidFill>
                  <a:srgbClr val="12263A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come promuovere un brand.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0" y="6570702"/>
            <a:ext cx="18323441" cy="542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(…è qualcosa di molto più ampio)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705312" y="3771900"/>
            <a:ext cx="11764082" cy="2248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63"/>
              </a:lnSpc>
            </a:pPr>
            <a:r>
              <a:rPr lang="en-US" sz="3719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Nel periodo che va dal 2021 al 2023, abbiamo assistito ad un aumento della </a:t>
            </a:r>
            <a:r>
              <a:rPr lang="en-US" sz="3719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connettività</a:t>
            </a:r>
            <a:r>
              <a:rPr lang="en-US" sz="3719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a livello globale, tuttavia si registra un calo nella </a:t>
            </a:r>
            <a:r>
              <a:rPr lang="en-US" sz="3719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quantità</a:t>
            </a:r>
            <a:r>
              <a:rPr lang="en-US" sz="3719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di tempo trascorso online.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705312" y="6486525"/>
            <a:ext cx="12334494" cy="832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99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Pertanto, per garantire una </a:t>
            </a:r>
            <a:r>
              <a:rPr lang="en-US" sz="3099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comunicazione efficace</a:t>
            </a:r>
            <a:r>
              <a:rPr lang="en-US" sz="3099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, </a:t>
            </a:r>
          </a:p>
          <a:p>
            <a:pPr algn="l">
              <a:lnSpc>
                <a:spcPts val="3240"/>
              </a:lnSpc>
            </a:pPr>
            <a:r>
              <a:rPr lang="en-US" sz="3099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è fondamentale che essa sia: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305300" y="2142266"/>
            <a:ext cx="9677400" cy="566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3"/>
              </a:lnSpc>
            </a:pPr>
            <a:r>
              <a:rPr lang="en-US" sz="4000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Comunicazione Post Pandemia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52550" y="8428831"/>
            <a:ext cx="15849600" cy="417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• VISIVA             • RAPIDA          •  MULTICANALE          • COERENTE CON OGNI MEDIA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18606" y="3379066"/>
            <a:ext cx="4429505" cy="4126634"/>
          </a:xfrm>
          <a:custGeom>
            <a:avLst/>
            <a:gdLst/>
            <a:ahLst/>
            <a:cxnLst/>
            <a:rect r="r" b="b" t="t" l="l"/>
            <a:pathLst>
              <a:path h="4126634" w="4429505">
                <a:moveTo>
                  <a:pt x="0" y="0"/>
                </a:moveTo>
                <a:lnTo>
                  <a:pt x="4429505" y="0"/>
                </a:lnTo>
                <a:lnTo>
                  <a:pt x="4429505" y="4126634"/>
                </a:lnTo>
                <a:lnTo>
                  <a:pt x="0" y="4126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21675" y="6616533"/>
            <a:ext cx="2621131" cy="490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63"/>
              </a:lnSpc>
            </a:pPr>
            <a:r>
              <a:rPr lang="en-US" sz="2000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Digital Report 2023</a:t>
            </a:r>
          </a:p>
        </p:txBody>
      </p:sp>
      <p:sp>
        <p:nvSpPr>
          <p:cNvPr name="Freeform 8" id="8" descr="Index of /wp-content/uploads/photo-gallery"/>
          <p:cNvSpPr/>
          <p:nvPr/>
        </p:nvSpPr>
        <p:spPr>
          <a:xfrm flipH="false" flipV="false" rot="0">
            <a:off x="1123406" y="5551683"/>
            <a:ext cx="1525392" cy="1525392"/>
          </a:xfrm>
          <a:custGeom>
            <a:avLst/>
            <a:gdLst/>
            <a:ahLst/>
            <a:cxnLst/>
            <a:rect r="r" b="b" t="t" l="l"/>
            <a:pathLst>
              <a:path h="1525392" w="1525392">
                <a:moveTo>
                  <a:pt x="0" y="0"/>
                </a:moveTo>
                <a:lnTo>
                  <a:pt x="1525392" y="0"/>
                </a:lnTo>
                <a:lnTo>
                  <a:pt x="1525392" y="1525392"/>
                </a:lnTo>
                <a:lnTo>
                  <a:pt x="0" y="1525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554200" y="2507219"/>
            <a:ext cx="1345225" cy="40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0"/>
              </a:lnSpc>
            </a:pPr>
            <a:r>
              <a:rPr lang="en-US" sz="2511" i="true">
                <a:solidFill>
                  <a:srgbClr val="06B0E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+17%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1823659">
            <a:off x="13716000" y="2454236"/>
            <a:ext cx="533400" cy="1270000"/>
          </a:xfrm>
          <a:custGeom>
            <a:avLst/>
            <a:gdLst/>
            <a:ahLst/>
            <a:cxnLst/>
            <a:rect r="r" b="b" t="t" l="l"/>
            <a:pathLst>
              <a:path h="1270000" w="533400">
                <a:moveTo>
                  <a:pt x="0" y="0"/>
                </a:moveTo>
                <a:lnTo>
                  <a:pt x="533400" y="0"/>
                </a:lnTo>
                <a:lnTo>
                  <a:pt x="533400" y="1270000"/>
                </a:lnTo>
                <a:lnTo>
                  <a:pt x="0" y="1270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92808" y="4791873"/>
            <a:ext cx="1366268" cy="2134793"/>
          </a:xfrm>
          <a:custGeom>
            <a:avLst/>
            <a:gdLst/>
            <a:ahLst/>
            <a:cxnLst/>
            <a:rect r="r" b="b" t="t" l="l"/>
            <a:pathLst>
              <a:path h="2134793" w="1366268">
                <a:moveTo>
                  <a:pt x="0" y="0"/>
                </a:moveTo>
                <a:lnTo>
                  <a:pt x="1366268" y="0"/>
                </a:lnTo>
                <a:lnTo>
                  <a:pt x="1366268" y="2134793"/>
                </a:lnTo>
                <a:lnTo>
                  <a:pt x="0" y="2134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19099" y="4802022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419897" y="2436684"/>
            <a:ext cx="9448206" cy="1746213"/>
            <a:chOff x="0" y="0"/>
            <a:chExt cx="12597608" cy="232828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865603" y="799034"/>
              <a:ext cx="10732005" cy="7683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63"/>
                </a:lnSpc>
              </a:pPr>
              <a:r>
                <a:rPr lang="en-US" sz="4000" b="true">
                  <a:solidFill>
                    <a:srgbClr val="06B0E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 pilastri della promozione oggi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762000"/>
              <a:ext cx="2436299" cy="15662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11500" b="true">
                  <a:solidFill>
                    <a:srgbClr val="06B0E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4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4644278" y="9855406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76185" y="5663565"/>
            <a:ext cx="1827224" cy="984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9"/>
              </a:lnSpc>
            </a:pPr>
            <a:r>
              <a:rPr lang="en-US" sz="11499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+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16377" y="5748163"/>
            <a:ext cx="1827224" cy="984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9"/>
              </a:lnSpc>
            </a:pPr>
            <a:r>
              <a:rPr lang="en-US" sz="11499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+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954491" y="5663565"/>
            <a:ext cx="1827224" cy="984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9"/>
              </a:lnSpc>
            </a:pPr>
            <a:r>
              <a:rPr lang="en-US" sz="11499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+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90875" y="7503901"/>
            <a:ext cx="2970134" cy="468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8"/>
              </a:lnSpc>
            </a:pPr>
            <a:r>
              <a:rPr lang="en-US" sz="3287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1. IDENTITÀ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429221" y="7503901"/>
            <a:ext cx="2619790" cy="468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8"/>
              </a:lnSpc>
            </a:pPr>
            <a:r>
              <a:rPr lang="en-US" sz="3287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2. TARGET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44000" y="7503901"/>
            <a:ext cx="4248904" cy="468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8"/>
              </a:lnSpc>
            </a:pPr>
            <a:r>
              <a:rPr lang="en-US" sz="3287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3. MULTICANALITÀ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90621" y="7503901"/>
            <a:ext cx="2983391" cy="468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8"/>
              </a:lnSpc>
            </a:pPr>
            <a:r>
              <a:rPr lang="en-US" sz="3287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4. SISTEMA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280035" y="4901565"/>
            <a:ext cx="1976833" cy="1816215"/>
          </a:xfrm>
          <a:custGeom>
            <a:avLst/>
            <a:gdLst/>
            <a:ahLst/>
            <a:cxnLst/>
            <a:rect r="r" b="b" t="t" l="l"/>
            <a:pathLst>
              <a:path h="1816215" w="1976833">
                <a:moveTo>
                  <a:pt x="0" y="0"/>
                </a:moveTo>
                <a:lnTo>
                  <a:pt x="1976833" y="0"/>
                </a:lnTo>
                <a:lnTo>
                  <a:pt x="1976833" y="1816215"/>
                </a:lnTo>
                <a:lnTo>
                  <a:pt x="0" y="1816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998082" y="4858798"/>
            <a:ext cx="1768468" cy="1831747"/>
          </a:xfrm>
          <a:custGeom>
            <a:avLst/>
            <a:gdLst/>
            <a:ahLst/>
            <a:cxnLst/>
            <a:rect r="r" b="b" t="t" l="l"/>
            <a:pathLst>
              <a:path h="1831747" w="1768468">
                <a:moveTo>
                  <a:pt x="0" y="0"/>
                </a:moveTo>
                <a:lnTo>
                  <a:pt x="1768468" y="0"/>
                </a:lnTo>
                <a:lnTo>
                  <a:pt x="1768468" y="1831747"/>
                </a:lnTo>
                <a:lnTo>
                  <a:pt x="0" y="1831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09789" y="3132706"/>
            <a:ext cx="3265142" cy="5101784"/>
          </a:xfrm>
          <a:custGeom>
            <a:avLst/>
            <a:gdLst/>
            <a:ahLst/>
            <a:cxnLst/>
            <a:rect r="r" b="b" t="t" l="l"/>
            <a:pathLst>
              <a:path h="5101784" w="3265142">
                <a:moveTo>
                  <a:pt x="0" y="0"/>
                </a:moveTo>
                <a:lnTo>
                  <a:pt x="3265142" y="0"/>
                </a:lnTo>
                <a:lnTo>
                  <a:pt x="3265142" y="5101783"/>
                </a:lnTo>
                <a:lnTo>
                  <a:pt x="0" y="5101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77072" y="2363942"/>
            <a:ext cx="4867361" cy="76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1"/>
              </a:lnSpc>
            </a:pPr>
            <a:r>
              <a:rPr lang="en-US" b="true" sz="5387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1. IDENTITÀ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5863515" y="4376892"/>
            <a:ext cx="10846535" cy="8649595"/>
          </a:xfrm>
          <a:custGeom>
            <a:avLst/>
            <a:gdLst/>
            <a:ahLst/>
            <a:cxnLst/>
            <a:rect r="r" b="b" t="t" l="l"/>
            <a:pathLst>
              <a:path h="8649595" w="10846535">
                <a:moveTo>
                  <a:pt x="0" y="0"/>
                </a:moveTo>
                <a:lnTo>
                  <a:pt x="10846536" y="0"/>
                </a:lnTo>
                <a:lnTo>
                  <a:pt x="10846536" y="8649594"/>
                </a:lnTo>
                <a:lnTo>
                  <a:pt x="0" y="8649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9692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715955" y="3577654"/>
            <a:ext cx="9723450" cy="3530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6"/>
              </a:lnSpc>
            </a:pPr>
            <a:r>
              <a:rPr lang="en-US" b="true" sz="3330" spc="31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L’identità di un territorio è sicuramente il </a:t>
            </a:r>
            <a:r>
              <a:rPr lang="en-US" b="true" sz="3330" spc="31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principale valore</a:t>
            </a:r>
            <a:r>
              <a:rPr lang="en-US" b="true" sz="3330" spc="31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. Esso va ben amministrato e diffuso. E’ sinonimo di </a:t>
            </a:r>
            <a:r>
              <a:rPr lang="en-US" b="true" sz="3330" spc="31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chiarezza comunicativa</a:t>
            </a:r>
            <a:r>
              <a:rPr lang="en-US" b="true" sz="3330" spc="31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, capacità di organizzazione degli obiettivi e garanzia di «posizionamento» anche commerciale dei valori locali.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15955" y="7485443"/>
            <a:ext cx="9290734" cy="1507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6"/>
              </a:lnSpc>
            </a:pPr>
            <a:r>
              <a:rPr lang="en-US" b="true" sz="3330" spc="31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 sistemi di identità di un territorio possono essere ricondotti a </a:t>
            </a:r>
            <a:r>
              <a:rPr lang="en-US" b="true" sz="3330" spc="31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due tipologie</a:t>
            </a:r>
            <a:r>
              <a:rPr lang="en-US" b="true" sz="3330" spc="31">
                <a:solidFill>
                  <a:srgbClr val="E9B011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b="true" sz="3330" spc="31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molto differenti tra loro.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2449" y="1893248"/>
            <a:ext cx="15923103" cy="8061071"/>
          </a:xfrm>
          <a:custGeom>
            <a:avLst/>
            <a:gdLst/>
            <a:ahLst/>
            <a:cxnLst/>
            <a:rect r="r" b="b" t="t" l="l"/>
            <a:pathLst>
              <a:path h="8061071" w="15923103">
                <a:moveTo>
                  <a:pt x="0" y="0"/>
                </a:moveTo>
                <a:lnTo>
                  <a:pt x="15923102" y="0"/>
                </a:lnTo>
                <a:lnTo>
                  <a:pt x="15923102" y="8061072"/>
                </a:lnTo>
                <a:lnTo>
                  <a:pt x="0" y="8061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66" t="-6126" r="0" b="-1150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760340" y="4403349"/>
            <a:ext cx="3007697" cy="4931739"/>
            <a:chOff x="0" y="0"/>
            <a:chExt cx="4605867" cy="75522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6891" y="16891"/>
              <a:ext cx="4572000" cy="7518400"/>
            </a:xfrm>
            <a:custGeom>
              <a:avLst/>
              <a:gdLst/>
              <a:ahLst/>
              <a:cxnLst/>
              <a:rect r="r" b="b" t="t" l="l"/>
              <a:pathLst>
                <a:path h="7518400" w="4572000">
                  <a:moveTo>
                    <a:pt x="0" y="0"/>
                  </a:moveTo>
                  <a:lnTo>
                    <a:pt x="4572000" y="0"/>
                  </a:lnTo>
                  <a:lnTo>
                    <a:pt x="4572000" y="7518400"/>
                  </a:lnTo>
                  <a:lnTo>
                    <a:pt x="0" y="7518400"/>
                  </a:lnTo>
                  <a:close/>
                </a:path>
              </a:pathLst>
            </a:custGeom>
            <a:solidFill>
              <a:srgbClr val="F2F2F2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05782" cy="7552182"/>
            </a:xfrm>
            <a:custGeom>
              <a:avLst/>
              <a:gdLst/>
              <a:ahLst/>
              <a:cxnLst/>
              <a:rect r="r" b="b" t="t" l="l"/>
              <a:pathLst>
                <a:path h="7552182" w="4605782">
                  <a:moveTo>
                    <a:pt x="16891" y="0"/>
                  </a:moveTo>
                  <a:lnTo>
                    <a:pt x="4588891" y="0"/>
                  </a:lnTo>
                  <a:cubicBezTo>
                    <a:pt x="4598289" y="0"/>
                    <a:pt x="4605782" y="7620"/>
                    <a:pt x="4605782" y="16891"/>
                  </a:cubicBezTo>
                  <a:lnTo>
                    <a:pt x="4605782" y="7535291"/>
                  </a:lnTo>
                  <a:cubicBezTo>
                    <a:pt x="4605782" y="7544689"/>
                    <a:pt x="4598162" y="7552182"/>
                    <a:pt x="4588891" y="7552182"/>
                  </a:cubicBezTo>
                  <a:lnTo>
                    <a:pt x="16891" y="7552182"/>
                  </a:lnTo>
                  <a:cubicBezTo>
                    <a:pt x="7493" y="7552182"/>
                    <a:pt x="0" y="7544562"/>
                    <a:pt x="0" y="753529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7535291"/>
                  </a:lnTo>
                  <a:lnTo>
                    <a:pt x="16891" y="7535291"/>
                  </a:lnTo>
                  <a:lnTo>
                    <a:pt x="16891" y="7518400"/>
                  </a:lnTo>
                  <a:lnTo>
                    <a:pt x="4588891" y="7518400"/>
                  </a:lnTo>
                  <a:lnTo>
                    <a:pt x="4588891" y="7535291"/>
                  </a:lnTo>
                  <a:lnTo>
                    <a:pt x="4572000" y="7535291"/>
                  </a:lnTo>
                  <a:lnTo>
                    <a:pt x="4572000" y="16891"/>
                  </a:lnTo>
                  <a:lnTo>
                    <a:pt x="4588891" y="16891"/>
                  </a:lnTo>
                  <a:lnTo>
                    <a:pt x="45888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2F2F2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064876" y="4539475"/>
            <a:ext cx="2032590" cy="3408955"/>
          </a:xfrm>
          <a:custGeom>
            <a:avLst/>
            <a:gdLst/>
            <a:ahLst/>
            <a:cxnLst/>
            <a:rect r="r" b="b" t="t" l="l"/>
            <a:pathLst>
              <a:path h="3408955" w="2032590">
                <a:moveTo>
                  <a:pt x="0" y="0"/>
                </a:moveTo>
                <a:lnTo>
                  <a:pt x="2032590" y="0"/>
                </a:lnTo>
                <a:lnTo>
                  <a:pt x="2032590" y="3408955"/>
                </a:lnTo>
                <a:lnTo>
                  <a:pt x="0" y="3408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433696" y="8694731"/>
            <a:ext cx="1294950" cy="314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7"/>
              </a:lnSpc>
            </a:pPr>
            <a:r>
              <a:rPr lang="en-US" sz="2089">
                <a:solidFill>
                  <a:srgbClr val="2D266D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Perugia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295320" y="2044885"/>
            <a:ext cx="11963980" cy="191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5"/>
              </a:lnSpc>
            </a:pPr>
            <a:r>
              <a:rPr lang="en-US" sz="2104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Definiscono il </a:t>
            </a:r>
            <a:r>
              <a:rPr lang="en-US" sz="2104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volto istituzionale </a:t>
            </a:r>
            <a:r>
              <a:rPr lang="en-US" sz="2104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di un luogo, il suo essere ambito amministrativo, municipalità (città, provincia, regione). I marchi solitamente si richiamano alla “memoria” dei territori, oppure sono stemmi costruiti con i </a:t>
            </a:r>
            <a:r>
              <a:rPr lang="en-US" sz="2104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richiami storici</a:t>
            </a:r>
            <a:r>
              <a:rPr lang="en-US" sz="2104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, gli emblemi, le tradizioni visive dei luoghi. Sono utilizzati in modo istituzionale e nella comunicazione ufficiale, per cui oltre ad adempiere alle necessità di identificazione e di comunicazione vengono utilizzati nei </a:t>
            </a:r>
            <a:r>
              <a:rPr lang="en-US" sz="2104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documenti</a:t>
            </a:r>
            <a:r>
              <a:rPr lang="en-US" sz="2104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, nelle </a:t>
            </a:r>
            <a:r>
              <a:rPr lang="en-US" sz="2104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cerimonie</a:t>
            </a:r>
            <a:r>
              <a:rPr lang="en-US" sz="2104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e nelle più diverse forme di </a:t>
            </a:r>
            <a:r>
              <a:rPr lang="en-US" sz="2104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rappresentanza</a:t>
            </a:r>
            <a:r>
              <a:rPr lang="en-US" sz="2104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035549" y="2526002"/>
            <a:ext cx="4520585" cy="780261"/>
            <a:chOff x="0" y="0"/>
            <a:chExt cx="6027447" cy="1040348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4114800" cy="1040348"/>
              <a:chOff x="0" y="0"/>
              <a:chExt cx="812800" cy="205501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205501"/>
              </a:xfrm>
              <a:custGeom>
                <a:avLst/>
                <a:gdLst/>
                <a:ahLst/>
                <a:cxnLst/>
                <a:rect r="r" b="b" t="t" l="l"/>
                <a:pathLst>
                  <a:path h="205501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205501"/>
                    </a:lnTo>
                    <a:lnTo>
                      <a:pt x="0" y="205501"/>
                    </a:lnTo>
                    <a:close/>
                  </a:path>
                </a:pathLst>
              </a:custGeom>
              <a:solidFill>
                <a:srgbClr val="F2F2F2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95250"/>
                <a:ext cx="812800" cy="30075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1089687" y="206399"/>
              <a:ext cx="4937760" cy="647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true">
                  <a:solidFill>
                    <a:srgbClr val="12263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1</a:t>
              </a:r>
              <a:r>
                <a:rPr lang="en-US" sz="3200" b="true">
                  <a:solidFill>
                    <a:srgbClr val="122639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) STEMMI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96340" y="2604461"/>
            <a:ext cx="3703320" cy="971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2) MARCHI DI DESTINAZIONE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120640" y="2419795"/>
            <a:ext cx="12346043" cy="166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Che rappresentano l’insieme di tutti i </a:t>
            </a:r>
            <a:r>
              <a:rPr lang="en-US" sz="2200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valori spendibili </a:t>
            </a:r>
            <a:r>
              <a:rPr lang="en-US" sz="2200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per la distinzione, la riconoscibilità, la concorrenzialità con gli altri territori. Il “nome” visivo si trasforma in una vera è propria </a:t>
            </a:r>
            <a:r>
              <a:rPr lang="en-US" sz="2200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emozione</a:t>
            </a:r>
            <a:r>
              <a:rPr lang="en-US" sz="2200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o </a:t>
            </a:r>
            <a:r>
              <a:rPr lang="en-US" sz="2200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concetto</a:t>
            </a:r>
            <a:r>
              <a:rPr lang="en-US" sz="2200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agli occhi dei viaggiatori. In alcuni casi  diventano </a:t>
            </a:r>
            <a:r>
              <a:rPr lang="en-US" sz="2200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“sigillo di qualità” </a:t>
            </a:r>
            <a:r>
              <a:rPr lang="en-US" sz="2200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per i comportamenti degli attori locali, per le molteplici azioni di promozione e per le infinite gamme di articoli e merci che possono essere prodotti.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639550" y="5946483"/>
            <a:ext cx="5734050" cy="1492424"/>
          </a:xfrm>
          <a:custGeom>
            <a:avLst/>
            <a:gdLst/>
            <a:ahLst/>
            <a:cxnLst/>
            <a:rect r="r" b="b" t="t" l="l"/>
            <a:pathLst>
              <a:path h="1492424" w="5734050">
                <a:moveTo>
                  <a:pt x="0" y="0"/>
                </a:moveTo>
                <a:lnTo>
                  <a:pt x="5734050" y="0"/>
                </a:lnTo>
                <a:lnTo>
                  <a:pt x="5734050" y="1492424"/>
                </a:lnTo>
                <a:lnTo>
                  <a:pt x="0" y="1492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260" t="-108502" r="-24318" b="-11344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14076" y="5305701"/>
            <a:ext cx="3238204" cy="3011756"/>
          </a:xfrm>
          <a:custGeom>
            <a:avLst/>
            <a:gdLst/>
            <a:ahLst/>
            <a:cxnLst/>
            <a:rect r="r" b="b" t="t" l="l"/>
            <a:pathLst>
              <a:path h="3011756" w="3238204">
                <a:moveTo>
                  <a:pt x="0" y="0"/>
                </a:moveTo>
                <a:lnTo>
                  <a:pt x="3238204" y="0"/>
                </a:lnTo>
                <a:lnTo>
                  <a:pt x="3238204" y="3011756"/>
                </a:lnTo>
                <a:lnTo>
                  <a:pt x="0" y="30117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91795" y="5517583"/>
            <a:ext cx="5535012" cy="2587992"/>
          </a:xfrm>
          <a:custGeom>
            <a:avLst/>
            <a:gdLst/>
            <a:ahLst/>
            <a:cxnLst/>
            <a:rect r="r" b="b" t="t" l="l"/>
            <a:pathLst>
              <a:path h="2587992" w="5535012">
                <a:moveTo>
                  <a:pt x="0" y="0"/>
                </a:moveTo>
                <a:lnTo>
                  <a:pt x="5535012" y="0"/>
                </a:lnTo>
                <a:lnTo>
                  <a:pt x="5535012" y="2587992"/>
                </a:lnTo>
                <a:lnTo>
                  <a:pt x="0" y="2587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3794283"/>
            <a:ext cx="2110850" cy="1918235"/>
          </a:xfrm>
          <a:custGeom>
            <a:avLst/>
            <a:gdLst/>
            <a:ahLst/>
            <a:cxnLst/>
            <a:rect r="r" b="b" t="t" l="l"/>
            <a:pathLst>
              <a:path h="1918235" w="2110850">
                <a:moveTo>
                  <a:pt x="0" y="0"/>
                </a:moveTo>
                <a:lnTo>
                  <a:pt x="2110850" y="0"/>
                </a:lnTo>
                <a:lnTo>
                  <a:pt x="2110850" y="1918235"/>
                </a:lnTo>
                <a:lnTo>
                  <a:pt x="0" y="1918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84125" y="4576285"/>
            <a:ext cx="14770503" cy="199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b="true" sz="4400" spc="41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Promuovere un luogo significa </a:t>
            </a:r>
            <a:r>
              <a:rPr lang="en-US" b="true" sz="4400" spc="41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creare un’emozione </a:t>
            </a:r>
            <a:r>
              <a:rPr lang="en-US" b="true" sz="4400" spc="41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che rimarrà con i visitatori durante tutta la durata del viaggio.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7710" y="2534639"/>
            <a:ext cx="3772779" cy="3772779"/>
          </a:xfrm>
          <a:custGeom>
            <a:avLst/>
            <a:gdLst/>
            <a:ahLst/>
            <a:cxnLst/>
            <a:rect r="r" b="b" t="t" l="l"/>
            <a:pathLst>
              <a:path h="3772779" w="3772779">
                <a:moveTo>
                  <a:pt x="0" y="0"/>
                </a:moveTo>
                <a:lnTo>
                  <a:pt x="3772779" y="0"/>
                </a:lnTo>
                <a:lnTo>
                  <a:pt x="3772779" y="3772780"/>
                </a:lnTo>
                <a:lnTo>
                  <a:pt x="0" y="377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233313" y="4421029"/>
            <a:ext cx="9918440" cy="6097694"/>
          </a:xfrm>
          <a:custGeom>
            <a:avLst/>
            <a:gdLst/>
            <a:ahLst/>
            <a:cxnLst/>
            <a:rect r="r" b="b" t="t" l="l"/>
            <a:pathLst>
              <a:path h="6097694" w="9918440">
                <a:moveTo>
                  <a:pt x="0" y="0"/>
                </a:moveTo>
                <a:lnTo>
                  <a:pt x="9918440" y="0"/>
                </a:lnTo>
                <a:lnTo>
                  <a:pt x="9918440" y="6097694"/>
                </a:lnTo>
                <a:lnTo>
                  <a:pt x="0" y="6097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371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777037" y="4421029"/>
            <a:ext cx="10072637" cy="2619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b="true" sz="3450" spc="32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L’importanza dell’</a:t>
            </a:r>
            <a:r>
              <a:rPr lang="en-US" b="true" sz="3450" spc="32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analisi del target</a:t>
            </a:r>
            <a:r>
              <a:rPr lang="en-US" b="true" sz="3450" spc="32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. Il turismo non più come concetto astratto, ma costituito da </a:t>
            </a:r>
            <a:r>
              <a:rPr lang="en-US" b="true" sz="3450" spc="32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persone</a:t>
            </a:r>
            <a:r>
              <a:rPr lang="en-US" b="true" sz="3450" spc="32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come noi, che scelgono e pianificano sempre più in autonomia i propri itinerari di viaggio.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777037" y="7421404"/>
            <a:ext cx="10072637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b="true" sz="3450" spc="32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Costruzione del </a:t>
            </a:r>
            <a:r>
              <a:rPr lang="en-US" b="true" sz="3450" spc="32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giusto messaggio</a:t>
            </a:r>
            <a:r>
              <a:rPr lang="en-US" b="true" sz="3450" spc="32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03773" y="3271265"/>
            <a:ext cx="4867361" cy="76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1"/>
              </a:lnSpc>
            </a:pPr>
            <a:r>
              <a:rPr lang="en-US" b="true" sz="5387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2. TARGET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4832828"/>
            <a:ext cx="18323441" cy="1638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true">
                <a:solidFill>
                  <a:srgbClr val="12263A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Il </a:t>
            </a:r>
            <a:r>
              <a:rPr lang="en-US" sz="5400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70% dei visitatori</a:t>
            </a:r>
            <a:r>
              <a:rPr lang="en-US" sz="5400" b="true">
                <a:solidFill>
                  <a:srgbClr val="12263A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 stranieri </a:t>
            </a:r>
            <a:r>
              <a:rPr lang="en-US" sz="5400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si concentra </a:t>
            </a:r>
          </a:p>
          <a:p>
            <a:pPr algn="ctr">
              <a:lnSpc>
                <a:spcPts val="6480"/>
              </a:lnSpc>
            </a:pPr>
            <a:r>
              <a:rPr lang="en-US" sz="5400" b="true">
                <a:solidFill>
                  <a:srgbClr val="12263A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sull’</a:t>
            </a:r>
            <a:r>
              <a:rPr lang="en-US" sz="5400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1%</a:t>
            </a:r>
            <a:r>
              <a:rPr lang="en-US" sz="5400" b="true">
                <a:solidFill>
                  <a:srgbClr val="12263A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 del territorio italiano.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8320" y="9783691"/>
            <a:ext cx="7839014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Fonte</a:t>
            </a: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: Report “Il Turismo Culturale in Italia 2023” The Data Appeal Company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20111" y="7789737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865611" y="4034614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29677" y="4034614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72636" y="4034617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11651" y="5225576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838326" y="5225576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002393" y="5225576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145351" y="5225579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20111" y="6451292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846786" y="6451292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10853" y="6451292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153811" y="6451295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99157" y="4025574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922986" y="7747452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087052" y="7747452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230011" y="7747455"/>
            <a:ext cx="1845914" cy="326297"/>
          </a:xfrm>
          <a:custGeom>
            <a:avLst/>
            <a:gdLst/>
            <a:ahLst/>
            <a:cxnLst/>
            <a:rect r="r" b="b" t="t" l="l"/>
            <a:pathLst>
              <a:path h="326297" w="1845914">
                <a:moveTo>
                  <a:pt x="0" y="0"/>
                </a:moveTo>
                <a:lnTo>
                  <a:pt x="1845914" y="0"/>
                </a:lnTo>
                <a:lnTo>
                  <a:pt x="1845914" y="326297"/>
                </a:lnTo>
                <a:lnTo>
                  <a:pt x="0" y="32629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992390" y="2954689"/>
            <a:ext cx="2648445" cy="39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spc="-10">
                <a:solidFill>
                  <a:srgbClr val="122639"/>
                </a:solidFill>
                <a:latin typeface="Evolventa"/>
                <a:ea typeface="Evolventa"/>
                <a:cs typeface="Evolventa"/>
                <a:sym typeface="Evolventa"/>
              </a:rPr>
              <a:t>Adventure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709915" y="3007242"/>
            <a:ext cx="2648445" cy="39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spc="-10">
                <a:solidFill>
                  <a:srgbClr val="122639"/>
                </a:solidFill>
                <a:latin typeface="Evolventa"/>
                <a:ea typeface="Evolventa"/>
                <a:cs typeface="Evolventa"/>
                <a:sym typeface="Evolventa"/>
              </a:rPr>
              <a:t>Relax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470651" y="3970021"/>
            <a:ext cx="2464878" cy="44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i="true" spc="-11">
                <a:solidFill>
                  <a:srgbClr val="122639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Famiglia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277427" y="5150059"/>
            <a:ext cx="2812586" cy="44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i="true" spc="-11">
                <a:solidFill>
                  <a:srgbClr val="122639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Single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429886" y="6491428"/>
            <a:ext cx="2507669" cy="44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i="true" spc="-11">
                <a:solidFill>
                  <a:srgbClr val="122639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Coppia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613430" y="7677697"/>
            <a:ext cx="2179320" cy="683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-9">
                <a:solidFill>
                  <a:srgbClr val="122639"/>
                </a:solidFill>
                <a:latin typeface="Evolventa"/>
                <a:ea typeface="Evolventa"/>
                <a:cs typeface="Evolventa"/>
                <a:sym typeface="Evolventa"/>
              </a:rPr>
              <a:t>Nomade </a:t>
            </a:r>
          </a:p>
          <a:p>
            <a:pPr algn="ctr">
              <a:lnSpc>
                <a:spcPts val="2400"/>
              </a:lnSpc>
            </a:pPr>
            <a:r>
              <a:rPr lang="en-US" sz="2000" i="true" spc="-9">
                <a:solidFill>
                  <a:srgbClr val="122639"/>
                </a:solidFill>
                <a:latin typeface="Evolventa Italics"/>
                <a:ea typeface="Evolventa Italics"/>
                <a:cs typeface="Evolventa Italics"/>
                <a:sym typeface="Evolventa Italics"/>
              </a:rPr>
              <a:t>digitale</a:t>
            </a:r>
          </a:p>
        </p:txBody>
      </p:sp>
      <p:sp>
        <p:nvSpPr>
          <p:cNvPr name="Freeform 24" id="24" descr="Regione Marche in zona Arancione - Confartigianato Imprese"/>
          <p:cNvSpPr/>
          <p:nvPr/>
        </p:nvSpPr>
        <p:spPr>
          <a:xfrm flipH="false" flipV="false" rot="0">
            <a:off x="1221225" y="3816657"/>
            <a:ext cx="2097855" cy="2451210"/>
          </a:xfrm>
          <a:custGeom>
            <a:avLst/>
            <a:gdLst/>
            <a:ahLst/>
            <a:cxnLst/>
            <a:rect r="r" b="b" t="t" l="l"/>
            <a:pathLst>
              <a:path h="2451210" w="2097855">
                <a:moveTo>
                  <a:pt x="0" y="0"/>
                </a:moveTo>
                <a:lnTo>
                  <a:pt x="2097855" y="0"/>
                </a:lnTo>
                <a:lnTo>
                  <a:pt x="2097855" y="2451210"/>
                </a:lnTo>
                <a:lnTo>
                  <a:pt x="0" y="245121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00339" t="-34583" r="-10625" b="-4273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776456" y="2087260"/>
            <a:ext cx="1080313" cy="874789"/>
          </a:xfrm>
          <a:custGeom>
            <a:avLst/>
            <a:gdLst/>
            <a:ahLst/>
            <a:cxnLst/>
            <a:rect r="r" b="b" t="t" l="l"/>
            <a:pathLst>
              <a:path h="874789" w="1080313">
                <a:moveTo>
                  <a:pt x="0" y="0"/>
                </a:moveTo>
                <a:lnTo>
                  <a:pt x="1080313" y="0"/>
                </a:lnTo>
                <a:lnTo>
                  <a:pt x="1080313" y="874789"/>
                </a:lnTo>
                <a:lnTo>
                  <a:pt x="0" y="87478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1006762">
            <a:off x="10918483" y="2002992"/>
            <a:ext cx="1368259" cy="1140216"/>
          </a:xfrm>
          <a:custGeom>
            <a:avLst/>
            <a:gdLst/>
            <a:ahLst/>
            <a:cxnLst/>
            <a:rect r="r" b="b" t="t" l="l"/>
            <a:pathLst>
              <a:path h="1140216" w="1368259">
                <a:moveTo>
                  <a:pt x="0" y="0"/>
                </a:moveTo>
                <a:lnTo>
                  <a:pt x="1368259" y="0"/>
                </a:lnTo>
                <a:lnTo>
                  <a:pt x="1368259" y="1140216"/>
                </a:lnTo>
                <a:lnTo>
                  <a:pt x="0" y="114021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0290315" y="2980208"/>
            <a:ext cx="2648445" cy="39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spc="-10">
                <a:solidFill>
                  <a:srgbClr val="122639"/>
                </a:solidFill>
                <a:latin typeface="Evolventa"/>
                <a:ea typeface="Evolventa"/>
                <a:cs typeface="Evolventa"/>
                <a:sym typeface="Evolventa"/>
              </a:rPr>
              <a:t>Arte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564390" y="2954447"/>
            <a:ext cx="2648445" cy="39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spc="-10">
                <a:solidFill>
                  <a:srgbClr val="122639"/>
                </a:solidFill>
                <a:latin typeface="Evolventa"/>
                <a:ea typeface="Evolventa"/>
                <a:cs typeface="Evolventa"/>
                <a:sym typeface="Evolventa"/>
              </a:rPr>
              <a:t>Cibo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-743147">
            <a:off x="13015803" y="2124964"/>
            <a:ext cx="1551839" cy="886765"/>
          </a:xfrm>
          <a:custGeom>
            <a:avLst/>
            <a:gdLst/>
            <a:ahLst/>
            <a:cxnLst/>
            <a:rect r="r" b="b" t="t" l="l"/>
            <a:pathLst>
              <a:path h="886765" w="1551839">
                <a:moveTo>
                  <a:pt x="0" y="0"/>
                </a:moveTo>
                <a:lnTo>
                  <a:pt x="1551839" y="0"/>
                </a:lnTo>
                <a:lnTo>
                  <a:pt x="1551839" y="886765"/>
                </a:lnTo>
                <a:lnTo>
                  <a:pt x="0" y="88676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5145351" y="2247784"/>
            <a:ext cx="1755543" cy="714265"/>
          </a:xfrm>
          <a:custGeom>
            <a:avLst/>
            <a:gdLst/>
            <a:ahLst/>
            <a:cxnLst/>
            <a:rect r="r" b="b" t="t" l="l"/>
            <a:pathLst>
              <a:path h="714265" w="1755543">
                <a:moveTo>
                  <a:pt x="0" y="0"/>
                </a:moveTo>
                <a:lnTo>
                  <a:pt x="1755543" y="0"/>
                </a:lnTo>
                <a:lnTo>
                  <a:pt x="1755543" y="714265"/>
                </a:lnTo>
                <a:lnTo>
                  <a:pt x="0" y="714265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6782326" y="3316434"/>
            <a:ext cx="1396291" cy="1418280"/>
          </a:xfrm>
          <a:custGeom>
            <a:avLst/>
            <a:gdLst/>
            <a:ahLst/>
            <a:cxnLst/>
            <a:rect r="r" b="b" t="t" l="l"/>
            <a:pathLst>
              <a:path h="1418280" w="1396291">
                <a:moveTo>
                  <a:pt x="0" y="0"/>
                </a:moveTo>
                <a:lnTo>
                  <a:pt x="1396291" y="0"/>
                </a:lnTo>
                <a:lnTo>
                  <a:pt x="1396291" y="1418280"/>
                </a:lnTo>
                <a:lnTo>
                  <a:pt x="0" y="141828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Freeform 32" id="32" descr="Regione Marche in zona Arancione - Confartigianato Imprese"/>
          <p:cNvSpPr/>
          <p:nvPr/>
        </p:nvSpPr>
        <p:spPr>
          <a:xfrm flipH="false" flipV="false" rot="0">
            <a:off x="931269" y="6470343"/>
            <a:ext cx="2540270" cy="1085912"/>
          </a:xfrm>
          <a:custGeom>
            <a:avLst/>
            <a:gdLst/>
            <a:ahLst/>
            <a:cxnLst/>
            <a:rect r="r" b="b" t="t" l="l"/>
            <a:pathLst>
              <a:path h="1085912" w="2540270">
                <a:moveTo>
                  <a:pt x="0" y="0"/>
                </a:moveTo>
                <a:lnTo>
                  <a:pt x="2540270" y="0"/>
                </a:lnTo>
                <a:lnTo>
                  <a:pt x="2540270" y="1085912"/>
                </a:lnTo>
                <a:lnTo>
                  <a:pt x="0" y="108591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-56189" r="-51683" b="-80217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6690582" y="4762500"/>
            <a:ext cx="1539018" cy="1357957"/>
          </a:xfrm>
          <a:custGeom>
            <a:avLst/>
            <a:gdLst/>
            <a:ahLst/>
            <a:cxnLst/>
            <a:rect r="r" b="b" t="t" l="l"/>
            <a:pathLst>
              <a:path h="1357957" w="1539018">
                <a:moveTo>
                  <a:pt x="0" y="0"/>
                </a:moveTo>
                <a:lnTo>
                  <a:pt x="1539018" y="0"/>
                </a:lnTo>
                <a:lnTo>
                  <a:pt x="1539018" y="1357957"/>
                </a:lnTo>
                <a:lnTo>
                  <a:pt x="0" y="135795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6713291" y="6188362"/>
            <a:ext cx="1340497" cy="1213110"/>
          </a:xfrm>
          <a:custGeom>
            <a:avLst/>
            <a:gdLst/>
            <a:ahLst/>
            <a:cxnLst/>
            <a:rect r="r" b="b" t="t" l="l"/>
            <a:pathLst>
              <a:path h="1213110" w="1340497">
                <a:moveTo>
                  <a:pt x="0" y="0"/>
                </a:moveTo>
                <a:lnTo>
                  <a:pt x="1340497" y="0"/>
                </a:lnTo>
                <a:lnTo>
                  <a:pt x="1340497" y="1213110"/>
                </a:lnTo>
                <a:lnTo>
                  <a:pt x="0" y="121311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1" t="-7865" r="-3217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6721271" y="7483763"/>
            <a:ext cx="1404569" cy="1264542"/>
          </a:xfrm>
          <a:custGeom>
            <a:avLst/>
            <a:gdLst/>
            <a:ahLst/>
            <a:cxnLst/>
            <a:rect r="r" b="b" t="t" l="l"/>
            <a:pathLst>
              <a:path h="1264542" w="1404569">
                <a:moveTo>
                  <a:pt x="0" y="0"/>
                </a:moveTo>
                <a:lnTo>
                  <a:pt x="1404569" y="0"/>
                </a:lnTo>
                <a:lnTo>
                  <a:pt x="1404569" y="1264542"/>
                </a:lnTo>
                <a:lnTo>
                  <a:pt x="0" y="1264542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-847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9637202" y="8866065"/>
            <a:ext cx="6211679" cy="657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spc="-9">
                <a:solidFill>
                  <a:srgbClr val="122639"/>
                </a:solidFill>
                <a:latin typeface="Evolventa"/>
                <a:ea typeface="Evolventa"/>
                <a:cs typeface="Evolventa"/>
                <a:sym typeface="Evolventa"/>
              </a:rPr>
              <a:t>Campione di 1.000 viaggiatori, il 56% cerca </a:t>
            </a:r>
            <a:r>
              <a:rPr lang="en-US" b="true" sz="2000" spc="-9">
                <a:solidFill>
                  <a:srgbClr val="122639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vacanze disconnesse</a:t>
            </a:r>
            <a:r>
              <a:rPr lang="en-US" sz="2000" spc="-9">
                <a:solidFill>
                  <a:srgbClr val="122639"/>
                </a:solidFill>
                <a:latin typeface="Evolventa"/>
                <a:ea typeface="Evolventa"/>
                <a:cs typeface="Evolventa"/>
                <a:sym typeface="Evolventa"/>
              </a:rPr>
              <a:t>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511393" y="2272673"/>
            <a:ext cx="3638482" cy="1125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b="true" sz="4027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CASE </a:t>
            </a:r>
          </a:p>
          <a:p>
            <a:pPr algn="ctr">
              <a:lnSpc>
                <a:spcPts val="4493"/>
              </a:lnSpc>
            </a:pPr>
            <a:r>
              <a:rPr lang="en-US" b="true" sz="4027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STUDY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3484499" y="1028700"/>
            <a:ext cx="1186783" cy="8361241"/>
          </a:xfrm>
          <a:custGeom>
            <a:avLst/>
            <a:gdLst/>
            <a:ahLst/>
            <a:cxnLst/>
            <a:rect r="r" b="b" t="t" l="l"/>
            <a:pathLst>
              <a:path h="8361241" w="1186783">
                <a:moveTo>
                  <a:pt x="0" y="0"/>
                </a:moveTo>
                <a:lnTo>
                  <a:pt x="1186783" y="0"/>
                </a:lnTo>
                <a:lnTo>
                  <a:pt x="1186783" y="8361241"/>
                </a:lnTo>
                <a:lnTo>
                  <a:pt x="0" y="8361241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-250066" t="0" r="-1103821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65507" y="1574545"/>
            <a:ext cx="12944579" cy="8361241"/>
          </a:xfrm>
          <a:custGeom>
            <a:avLst/>
            <a:gdLst/>
            <a:ahLst/>
            <a:cxnLst/>
            <a:rect r="r" b="b" t="t" l="l"/>
            <a:pathLst>
              <a:path h="8361241" w="12944579">
                <a:moveTo>
                  <a:pt x="0" y="0"/>
                </a:moveTo>
                <a:lnTo>
                  <a:pt x="12944579" y="0"/>
                </a:lnTo>
                <a:lnTo>
                  <a:pt x="12944579" y="8361241"/>
                </a:lnTo>
                <a:lnTo>
                  <a:pt x="0" y="83612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295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22133" y="2598960"/>
            <a:ext cx="2284592" cy="963187"/>
            <a:chOff x="0" y="0"/>
            <a:chExt cx="601703" cy="2536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1703" cy="253679"/>
            </a:xfrm>
            <a:custGeom>
              <a:avLst/>
              <a:gdLst/>
              <a:ahLst/>
              <a:cxnLst/>
              <a:rect r="r" b="b" t="t" l="l"/>
              <a:pathLst>
                <a:path h="253679" w="601703">
                  <a:moveTo>
                    <a:pt x="0" y="0"/>
                  </a:moveTo>
                  <a:lnTo>
                    <a:pt x="601703" y="0"/>
                  </a:lnTo>
                  <a:lnTo>
                    <a:pt x="601703" y="253679"/>
                  </a:lnTo>
                  <a:lnTo>
                    <a:pt x="0" y="2536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0"/>
              <a:ext cx="601703" cy="3489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15"/>
                </a:lnSpc>
              </a:pPr>
            </a:p>
          </p:txBody>
        </p:sp>
      </p:grpSp>
      <p:sp>
        <p:nvSpPr>
          <p:cNvPr name="Freeform 6" id="6" descr="Regione Marche in zona Arancione - Confartigianato Imprese"/>
          <p:cNvSpPr/>
          <p:nvPr/>
        </p:nvSpPr>
        <p:spPr>
          <a:xfrm flipH="false" flipV="false" rot="0">
            <a:off x="1221225" y="3816657"/>
            <a:ext cx="2097855" cy="2451210"/>
          </a:xfrm>
          <a:custGeom>
            <a:avLst/>
            <a:gdLst/>
            <a:ahLst/>
            <a:cxnLst/>
            <a:rect r="r" b="b" t="t" l="l"/>
            <a:pathLst>
              <a:path h="2451210" w="2097855">
                <a:moveTo>
                  <a:pt x="0" y="0"/>
                </a:moveTo>
                <a:lnTo>
                  <a:pt x="2097855" y="0"/>
                </a:lnTo>
                <a:lnTo>
                  <a:pt x="2097855" y="2451210"/>
                </a:lnTo>
                <a:lnTo>
                  <a:pt x="0" y="245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339" t="-34583" r="-10625" b="-42730"/>
            </a:stretch>
          </a:blipFill>
        </p:spPr>
      </p:sp>
      <p:sp>
        <p:nvSpPr>
          <p:cNvPr name="Freeform 7" id="7" descr="Regione Marche in zona Arancione - Confartigianato Imprese"/>
          <p:cNvSpPr/>
          <p:nvPr/>
        </p:nvSpPr>
        <p:spPr>
          <a:xfrm flipH="false" flipV="false" rot="0">
            <a:off x="931269" y="6470343"/>
            <a:ext cx="2540270" cy="1085912"/>
          </a:xfrm>
          <a:custGeom>
            <a:avLst/>
            <a:gdLst/>
            <a:ahLst/>
            <a:cxnLst/>
            <a:rect r="r" b="b" t="t" l="l"/>
            <a:pathLst>
              <a:path h="1085912" w="2540270">
                <a:moveTo>
                  <a:pt x="0" y="0"/>
                </a:moveTo>
                <a:lnTo>
                  <a:pt x="2540270" y="0"/>
                </a:lnTo>
                <a:lnTo>
                  <a:pt x="2540270" y="1085912"/>
                </a:lnTo>
                <a:lnTo>
                  <a:pt x="0" y="1085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6189" r="-51683" b="-8021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592443" y="3999858"/>
            <a:ext cx="2046218" cy="1051929"/>
          </a:xfrm>
          <a:custGeom>
            <a:avLst/>
            <a:gdLst/>
            <a:ahLst/>
            <a:cxnLst/>
            <a:rect r="r" b="b" t="t" l="l"/>
            <a:pathLst>
              <a:path h="1051929" w="2046218">
                <a:moveTo>
                  <a:pt x="0" y="0"/>
                </a:moveTo>
                <a:lnTo>
                  <a:pt x="2046218" y="0"/>
                </a:lnTo>
                <a:lnTo>
                  <a:pt x="2046218" y="1051929"/>
                </a:lnTo>
                <a:lnTo>
                  <a:pt x="0" y="1051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35962">
            <a:off x="16847147" y="3196868"/>
            <a:ext cx="730557" cy="730557"/>
          </a:xfrm>
          <a:custGeom>
            <a:avLst/>
            <a:gdLst/>
            <a:ahLst/>
            <a:cxnLst/>
            <a:rect r="r" b="b" t="t" l="l"/>
            <a:pathLst>
              <a:path h="730557" w="730557">
                <a:moveTo>
                  <a:pt x="0" y="0"/>
                </a:moveTo>
                <a:lnTo>
                  <a:pt x="730557" y="0"/>
                </a:lnTo>
                <a:lnTo>
                  <a:pt x="730557" y="730557"/>
                </a:lnTo>
                <a:lnTo>
                  <a:pt x="0" y="7305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785209" y="3082046"/>
            <a:ext cx="1565525" cy="320933"/>
          </a:xfrm>
          <a:custGeom>
            <a:avLst/>
            <a:gdLst/>
            <a:ahLst/>
            <a:cxnLst/>
            <a:rect r="r" b="b" t="t" l="l"/>
            <a:pathLst>
              <a:path h="320933" w="1565525">
                <a:moveTo>
                  <a:pt x="0" y="0"/>
                </a:moveTo>
                <a:lnTo>
                  <a:pt x="1565525" y="0"/>
                </a:lnTo>
                <a:lnTo>
                  <a:pt x="1565525" y="320932"/>
                </a:lnTo>
                <a:lnTo>
                  <a:pt x="0" y="320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11393" y="2272673"/>
            <a:ext cx="3638482" cy="1125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b="true" sz="4027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CASE </a:t>
            </a:r>
          </a:p>
          <a:p>
            <a:pPr algn="ctr">
              <a:lnSpc>
                <a:spcPts val="4493"/>
              </a:lnSpc>
            </a:pPr>
            <a:r>
              <a:rPr lang="en-US" b="true" sz="4027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STUDY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413751" y="2999078"/>
            <a:ext cx="2374969" cy="486869"/>
          </a:xfrm>
          <a:custGeom>
            <a:avLst/>
            <a:gdLst/>
            <a:ahLst/>
            <a:cxnLst/>
            <a:rect r="r" b="b" t="t" l="l"/>
            <a:pathLst>
              <a:path h="486869" w="2374969">
                <a:moveTo>
                  <a:pt x="0" y="0"/>
                </a:moveTo>
                <a:lnTo>
                  <a:pt x="2374969" y="0"/>
                </a:lnTo>
                <a:lnTo>
                  <a:pt x="2374969" y="486868"/>
                </a:lnTo>
                <a:lnTo>
                  <a:pt x="0" y="486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235117" y="6226909"/>
            <a:ext cx="2374969" cy="486869"/>
          </a:xfrm>
          <a:custGeom>
            <a:avLst/>
            <a:gdLst/>
            <a:ahLst/>
            <a:cxnLst/>
            <a:rect r="r" b="b" t="t" l="l"/>
            <a:pathLst>
              <a:path h="486869" w="2374969">
                <a:moveTo>
                  <a:pt x="0" y="0"/>
                </a:moveTo>
                <a:lnTo>
                  <a:pt x="2374969" y="0"/>
                </a:lnTo>
                <a:lnTo>
                  <a:pt x="2374969" y="486868"/>
                </a:lnTo>
                <a:lnTo>
                  <a:pt x="0" y="486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484499" y="1028700"/>
            <a:ext cx="1186783" cy="8361241"/>
          </a:xfrm>
          <a:custGeom>
            <a:avLst/>
            <a:gdLst/>
            <a:ahLst/>
            <a:cxnLst/>
            <a:rect r="r" b="b" t="t" l="l"/>
            <a:pathLst>
              <a:path h="8361241" w="1186783">
                <a:moveTo>
                  <a:pt x="0" y="0"/>
                </a:moveTo>
                <a:lnTo>
                  <a:pt x="1186783" y="0"/>
                </a:lnTo>
                <a:lnTo>
                  <a:pt x="1186783" y="8361241"/>
                </a:lnTo>
                <a:lnTo>
                  <a:pt x="0" y="83612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066" t="0" r="-1103821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805663" y="4351020"/>
            <a:ext cx="10362197" cy="419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b="true" sz="3450" spc="32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Media mix di social media, influencer e media tradizionali. Una comunicazione efficace non si può limitare ad un solo strumento. Più si reitera il messaggio attraverso </a:t>
            </a:r>
            <a:r>
              <a:rPr lang="en-US" b="true" sz="3450" spc="32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media differenziati</a:t>
            </a:r>
            <a:r>
              <a:rPr lang="en-US" b="true" sz="3450" spc="32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, più risulta efficace. </a:t>
            </a:r>
          </a:p>
          <a:p>
            <a:pPr algn="l">
              <a:lnSpc>
                <a:spcPts val="4140"/>
              </a:lnSpc>
            </a:pPr>
          </a:p>
          <a:p>
            <a:pPr algn="l">
              <a:lnSpc>
                <a:spcPts val="4140"/>
              </a:lnSpc>
            </a:pPr>
            <a:r>
              <a:rPr lang="en-US" b="true" sz="3450" spc="32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L’ONLINE COME </a:t>
            </a:r>
            <a:r>
              <a:rPr lang="en-US" b="true" sz="3450" spc="32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MEZZO</a:t>
            </a:r>
            <a:r>
              <a:rPr lang="en-US" b="true" sz="3450" spc="32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, NON COME META.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398459" y="3636597"/>
            <a:ext cx="4126653" cy="3791362"/>
          </a:xfrm>
          <a:custGeom>
            <a:avLst/>
            <a:gdLst/>
            <a:ahLst/>
            <a:cxnLst/>
            <a:rect r="r" b="b" t="t" l="l"/>
            <a:pathLst>
              <a:path h="3791362" w="4126653">
                <a:moveTo>
                  <a:pt x="0" y="0"/>
                </a:moveTo>
                <a:lnTo>
                  <a:pt x="4126653" y="0"/>
                </a:lnTo>
                <a:lnTo>
                  <a:pt x="4126653" y="3791362"/>
                </a:lnTo>
                <a:lnTo>
                  <a:pt x="0" y="379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73974" y="8684157"/>
            <a:ext cx="3950047" cy="355504"/>
          </a:xfrm>
          <a:custGeom>
            <a:avLst/>
            <a:gdLst/>
            <a:ahLst/>
            <a:cxnLst/>
            <a:rect r="r" b="b" t="t" l="l"/>
            <a:pathLst>
              <a:path h="355504" w="3950047">
                <a:moveTo>
                  <a:pt x="0" y="0"/>
                </a:moveTo>
                <a:lnTo>
                  <a:pt x="3950047" y="0"/>
                </a:lnTo>
                <a:lnTo>
                  <a:pt x="3950047" y="355504"/>
                </a:lnTo>
                <a:lnTo>
                  <a:pt x="0" y="3555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03773" y="3271265"/>
            <a:ext cx="7900094" cy="76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1"/>
              </a:lnSpc>
            </a:pPr>
            <a:r>
              <a:rPr lang="en-US" b="true" sz="5387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3. MULTICANALITÀ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99802" y="4775975"/>
            <a:ext cx="3782188" cy="485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b="true" sz="3200" spc="53" u="sng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Sistema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33392" y="4025894"/>
            <a:ext cx="3603729" cy="714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b="true" sz="4800" spc="30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4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972300" y="3549573"/>
            <a:ext cx="10634767" cy="366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</a:pPr>
            <a:r>
              <a:rPr lang="en-US" b="true" sz="3450" spc="32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Coinvolgimento dei partner e degli stakeolder. </a:t>
            </a:r>
            <a:r>
              <a:rPr lang="en-US" b="true" sz="3450" spc="32">
                <a:solidFill>
                  <a:srgbClr val="374151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E’ importante creare una </a:t>
            </a:r>
            <a:r>
              <a:rPr lang="en-US" b="true" sz="3450" spc="32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rete di collaborazione</a:t>
            </a:r>
            <a:r>
              <a:rPr lang="en-US" b="true" sz="3450" spc="32">
                <a:solidFill>
                  <a:srgbClr val="E9B011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b="true" sz="3450" spc="32">
                <a:solidFill>
                  <a:srgbClr val="374151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 comunicazione efficace, coinvolgere i diversi attori nella pianificazione e promozione delle attività turistiche, e </a:t>
            </a:r>
            <a:r>
              <a:rPr lang="en-US" b="true" sz="3450" spc="32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incentivare la partecipazione</a:t>
            </a:r>
            <a:r>
              <a:rPr lang="en-US" b="true" sz="3450" spc="32">
                <a:solidFill>
                  <a:srgbClr val="E9B011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b="true" sz="3450" spc="32">
                <a:solidFill>
                  <a:srgbClr val="374151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attiva attraverso programmi ed obiettivi comuni.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89051" y="6583068"/>
            <a:ext cx="4532451" cy="4046831"/>
          </a:xfrm>
          <a:custGeom>
            <a:avLst/>
            <a:gdLst/>
            <a:ahLst/>
            <a:cxnLst/>
            <a:rect r="r" b="b" t="t" l="l"/>
            <a:pathLst>
              <a:path h="4046831" w="4532451">
                <a:moveTo>
                  <a:pt x="0" y="0"/>
                </a:moveTo>
                <a:lnTo>
                  <a:pt x="4532451" y="0"/>
                </a:lnTo>
                <a:lnTo>
                  <a:pt x="4532451" y="4046831"/>
                </a:lnTo>
                <a:lnTo>
                  <a:pt x="0" y="4046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3962399" y="8137951"/>
            <a:ext cx="6019801" cy="2149049"/>
          </a:xfrm>
          <a:custGeom>
            <a:avLst/>
            <a:gdLst/>
            <a:ahLst/>
            <a:cxnLst/>
            <a:rect r="r" b="b" t="t" l="l"/>
            <a:pathLst>
              <a:path h="2149049" w="6019801">
                <a:moveTo>
                  <a:pt x="6019801" y="0"/>
                </a:moveTo>
                <a:lnTo>
                  <a:pt x="0" y="0"/>
                </a:lnTo>
                <a:lnTo>
                  <a:pt x="0" y="2149049"/>
                </a:lnTo>
                <a:lnTo>
                  <a:pt x="6019801" y="2149049"/>
                </a:lnTo>
                <a:lnTo>
                  <a:pt x="6019801" y="0"/>
                </a:lnTo>
                <a:close/>
              </a:path>
            </a:pathLst>
          </a:custGeom>
          <a:blipFill>
            <a:blip r:embed="rId2"/>
            <a:stretch>
              <a:fillRect l="0" t="0" r="0" b="-15010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548581" y="8546150"/>
            <a:ext cx="6734635" cy="1714500"/>
          </a:xfrm>
          <a:custGeom>
            <a:avLst/>
            <a:gdLst/>
            <a:ahLst/>
            <a:cxnLst/>
            <a:rect r="r" b="b" t="t" l="l"/>
            <a:pathLst>
              <a:path h="1714500" w="6734635">
                <a:moveTo>
                  <a:pt x="0" y="0"/>
                </a:moveTo>
                <a:lnTo>
                  <a:pt x="6734635" y="0"/>
                </a:lnTo>
                <a:lnTo>
                  <a:pt x="6734635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7681" b="-27765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898264" y="8546150"/>
            <a:ext cx="2425178" cy="1774833"/>
          </a:xfrm>
          <a:custGeom>
            <a:avLst/>
            <a:gdLst/>
            <a:ahLst/>
            <a:cxnLst/>
            <a:rect r="r" b="b" t="t" l="l"/>
            <a:pathLst>
              <a:path h="1774833" w="2425178">
                <a:moveTo>
                  <a:pt x="0" y="0"/>
                </a:moveTo>
                <a:lnTo>
                  <a:pt x="2425178" y="0"/>
                </a:lnTo>
                <a:lnTo>
                  <a:pt x="2425178" y="1774833"/>
                </a:lnTo>
                <a:lnTo>
                  <a:pt x="0" y="17748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3396" r="-199035" b="-26822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92731" y="2257004"/>
            <a:ext cx="4096031" cy="4242593"/>
          </a:xfrm>
          <a:custGeom>
            <a:avLst/>
            <a:gdLst/>
            <a:ahLst/>
            <a:cxnLst/>
            <a:rect r="r" b="b" t="t" l="l"/>
            <a:pathLst>
              <a:path h="4242593" w="4096031">
                <a:moveTo>
                  <a:pt x="0" y="0"/>
                </a:moveTo>
                <a:lnTo>
                  <a:pt x="4096031" y="0"/>
                </a:lnTo>
                <a:lnTo>
                  <a:pt x="4096031" y="4242594"/>
                </a:lnTo>
                <a:lnTo>
                  <a:pt x="0" y="4242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015804" y="2383432"/>
            <a:ext cx="7900094" cy="76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1"/>
              </a:lnSpc>
            </a:pPr>
            <a:r>
              <a:rPr lang="en-US" b="true" sz="5387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4. SISTEMA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35589" y="3002692"/>
            <a:ext cx="57326" cy="664784"/>
            <a:chOff x="0" y="0"/>
            <a:chExt cx="81499" cy="9450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1938" y="0"/>
              <a:ext cx="68834" cy="932815"/>
            </a:xfrm>
            <a:custGeom>
              <a:avLst/>
              <a:gdLst/>
              <a:ahLst/>
              <a:cxnLst/>
              <a:rect r="r" b="b" t="t" l="l"/>
              <a:pathLst>
                <a:path h="932815" w="68834">
                  <a:moveTo>
                    <a:pt x="44958" y="932815"/>
                  </a:moveTo>
                  <a:lnTo>
                    <a:pt x="44958" y="11938"/>
                  </a:lnTo>
                  <a:lnTo>
                    <a:pt x="56896" y="11938"/>
                  </a:lnTo>
                  <a:lnTo>
                    <a:pt x="56896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56896" y="0"/>
                  </a:lnTo>
                  <a:cubicBezTo>
                    <a:pt x="63500" y="0"/>
                    <a:pt x="68834" y="5334"/>
                    <a:pt x="68834" y="11938"/>
                  </a:cubicBezTo>
                  <a:lnTo>
                    <a:pt x="68834" y="932815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417865" y="3247422"/>
            <a:ext cx="5237004" cy="3659042"/>
          </a:xfrm>
          <a:custGeom>
            <a:avLst/>
            <a:gdLst/>
            <a:ahLst/>
            <a:cxnLst/>
            <a:rect r="r" b="b" t="t" l="l"/>
            <a:pathLst>
              <a:path h="3659042" w="5237004">
                <a:moveTo>
                  <a:pt x="0" y="0"/>
                </a:moveTo>
                <a:lnTo>
                  <a:pt x="5237004" y="0"/>
                </a:lnTo>
                <a:lnTo>
                  <a:pt x="5237004" y="3659042"/>
                </a:lnTo>
                <a:lnTo>
                  <a:pt x="0" y="3659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841953" y="1986848"/>
            <a:ext cx="5783954" cy="5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688" spc="53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DIFFUSIONE TERRITORIALE: 49 COMUNI COINVOLTI NEL 2024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864623" y="3328878"/>
            <a:ext cx="369239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AGGIUS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1632570" y="3295327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855373" y="5124198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55373" y="4648158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149833" y="4918649"/>
            <a:ext cx="2535992" cy="64471"/>
            <a:chOff x="0" y="0"/>
            <a:chExt cx="3605323" cy="9165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11938"/>
              <a:ext cx="3592576" cy="79248"/>
            </a:xfrm>
            <a:custGeom>
              <a:avLst/>
              <a:gdLst/>
              <a:ahLst/>
              <a:cxnLst/>
              <a:rect r="r" b="b" t="t" l="l"/>
              <a:pathLst>
                <a:path h="79248" w="3592576">
                  <a:moveTo>
                    <a:pt x="23876" y="0"/>
                  </a:moveTo>
                  <a:lnTo>
                    <a:pt x="23876" y="67310"/>
                  </a:lnTo>
                  <a:lnTo>
                    <a:pt x="11938" y="67310"/>
                  </a:lnTo>
                  <a:lnTo>
                    <a:pt x="11938" y="55245"/>
                  </a:lnTo>
                  <a:lnTo>
                    <a:pt x="3592576" y="55245"/>
                  </a:lnTo>
                  <a:lnTo>
                    <a:pt x="3592576" y="79248"/>
                  </a:lnTo>
                  <a:lnTo>
                    <a:pt x="11938" y="79248"/>
                  </a:lnTo>
                  <a:cubicBezTo>
                    <a:pt x="5334" y="79248"/>
                    <a:pt x="0" y="73914"/>
                    <a:pt x="0" y="673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2126990" y="4864540"/>
            <a:ext cx="62513" cy="62521"/>
          </a:xfrm>
          <a:custGeom>
            <a:avLst/>
            <a:gdLst/>
            <a:ahLst/>
            <a:cxnLst/>
            <a:rect r="r" b="b" t="t" l="l"/>
            <a:pathLst>
              <a:path h="62521" w="62513">
                <a:moveTo>
                  <a:pt x="0" y="0"/>
                </a:moveTo>
                <a:lnTo>
                  <a:pt x="62513" y="0"/>
                </a:lnTo>
                <a:lnTo>
                  <a:pt x="62513" y="62521"/>
                </a:lnTo>
                <a:lnTo>
                  <a:pt x="0" y="6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2389104" y="5208564"/>
            <a:ext cx="1477705" cy="54942"/>
            <a:chOff x="0" y="0"/>
            <a:chExt cx="2100796" cy="7810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11938"/>
              <a:ext cx="2088515" cy="65786"/>
            </a:xfrm>
            <a:custGeom>
              <a:avLst/>
              <a:gdLst/>
              <a:ahLst/>
              <a:cxnLst/>
              <a:rect r="r" b="b" t="t" l="l"/>
              <a:pathLst>
                <a:path h="65786" w="2088515">
                  <a:moveTo>
                    <a:pt x="23876" y="0"/>
                  </a:moveTo>
                  <a:lnTo>
                    <a:pt x="23876" y="53848"/>
                  </a:lnTo>
                  <a:lnTo>
                    <a:pt x="11938" y="53848"/>
                  </a:lnTo>
                  <a:lnTo>
                    <a:pt x="11938" y="41910"/>
                  </a:lnTo>
                  <a:lnTo>
                    <a:pt x="2088515" y="41910"/>
                  </a:lnTo>
                  <a:lnTo>
                    <a:pt x="2088515" y="65786"/>
                  </a:lnTo>
                  <a:lnTo>
                    <a:pt x="11938" y="65786"/>
                  </a:lnTo>
                  <a:cubicBezTo>
                    <a:pt x="5334" y="65786"/>
                    <a:pt x="0" y="60452"/>
                    <a:pt x="0" y="538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2366261" y="5154456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3"/>
                </a:lnTo>
                <a:lnTo>
                  <a:pt x="0" y="62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2127766" y="5394107"/>
            <a:ext cx="2615795" cy="64471"/>
            <a:chOff x="0" y="0"/>
            <a:chExt cx="3718776" cy="9165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11938"/>
              <a:ext cx="3706749" cy="79248"/>
            </a:xfrm>
            <a:custGeom>
              <a:avLst/>
              <a:gdLst/>
              <a:ahLst/>
              <a:cxnLst/>
              <a:rect r="r" b="b" t="t" l="l"/>
              <a:pathLst>
                <a:path h="79248" w="3706749">
                  <a:moveTo>
                    <a:pt x="23876" y="0"/>
                  </a:moveTo>
                  <a:lnTo>
                    <a:pt x="23876" y="67310"/>
                  </a:lnTo>
                  <a:lnTo>
                    <a:pt x="11938" y="67310"/>
                  </a:lnTo>
                  <a:lnTo>
                    <a:pt x="11938" y="55245"/>
                  </a:lnTo>
                  <a:lnTo>
                    <a:pt x="3706749" y="55245"/>
                  </a:lnTo>
                  <a:lnTo>
                    <a:pt x="3706749" y="79248"/>
                  </a:lnTo>
                  <a:lnTo>
                    <a:pt x="11938" y="79248"/>
                  </a:lnTo>
                  <a:cubicBezTo>
                    <a:pt x="5334" y="79248"/>
                    <a:pt x="0" y="73914"/>
                    <a:pt x="0" y="673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2104923" y="5339999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536934" y="5135128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2008792" y="2825760"/>
            <a:ext cx="471673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AGLIENTU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2227975" y="2992951"/>
            <a:ext cx="19209" cy="1142411"/>
            <a:chOff x="0" y="0"/>
            <a:chExt cx="27309" cy="162412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11938"/>
              <a:ext cx="27178" cy="1600073"/>
            </a:xfrm>
            <a:custGeom>
              <a:avLst/>
              <a:gdLst/>
              <a:ahLst/>
              <a:cxnLst/>
              <a:rect r="r" b="b" t="t" l="l"/>
              <a:pathLst>
                <a:path h="1600073" w="27178">
                  <a:moveTo>
                    <a:pt x="3302" y="1600073"/>
                  </a:moveTo>
                  <a:lnTo>
                    <a:pt x="0" y="0"/>
                  </a:lnTo>
                  <a:lnTo>
                    <a:pt x="23876" y="0"/>
                  </a:lnTo>
                  <a:lnTo>
                    <a:pt x="27178" y="1599946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2207480" y="4126799"/>
            <a:ext cx="62514" cy="62522"/>
          </a:xfrm>
          <a:custGeom>
            <a:avLst/>
            <a:gdLst/>
            <a:ahLst/>
            <a:cxnLst/>
            <a:rect r="r" b="b" t="t" l="l"/>
            <a:pathLst>
              <a:path h="62522" w="62514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2357742" y="3017757"/>
            <a:ext cx="587958" cy="861910"/>
            <a:chOff x="0" y="0"/>
            <a:chExt cx="835877" cy="122534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23595" cy="1212977"/>
            </a:xfrm>
            <a:custGeom>
              <a:avLst/>
              <a:gdLst/>
              <a:ahLst/>
              <a:cxnLst/>
              <a:rect r="r" b="b" t="t" l="l"/>
              <a:pathLst>
                <a:path h="1212977" w="823595">
                  <a:moveTo>
                    <a:pt x="0" y="1212977"/>
                  </a:moveTo>
                  <a:lnTo>
                    <a:pt x="0" y="11938"/>
                  </a:lnTo>
                  <a:cubicBezTo>
                    <a:pt x="0" y="5334"/>
                    <a:pt x="5334" y="0"/>
                    <a:pt x="11938" y="0"/>
                  </a:cubicBezTo>
                  <a:lnTo>
                    <a:pt x="823595" y="0"/>
                  </a:lnTo>
                  <a:lnTo>
                    <a:pt x="823595" y="23876"/>
                  </a:lnTo>
                  <a:lnTo>
                    <a:pt x="11938" y="23876"/>
                  </a:lnTo>
                  <a:lnTo>
                    <a:pt x="11938" y="11938"/>
                  </a:lnTo>
                  <a:lnTo>
                    <a:pt x="23876" y="11938"/>
                  </a:lnTo>
                  <a:lnTo>
                    <a:pt x="23876" y="1212977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12334899" y="3870995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2" y="0"/>
                </a:lnTo>
                <a:lnTo>
                  <a:pt x="62512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2806081" y="3603703"/>
            <a:ext cx="1130501" cy="239562"/>
            <a:chOff x="0" y="0"/>
            <a:chExt cx="1607189" cy="340576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594485" cy="328295"/>
            </a:xfrm>
            <a:custGeom>
              <a:avLst/>
              <a:gdLst/>
              <a:ahLst/>
              <a:cxnLst/>
              <a:rect r="r" b="b" t="t" l="l"/>
              <a:pathLst>
                <a:path h="328295" w="1594485">
                  <a:moveTo>
                    <a:pt x="0" y="328295"/>
                  </a:moveTo>
                  <a:lnTo>
                    <a:pt x="0" y="11938"/>
                  </a:lnTo>
                  <a:cubicBezTo>
                    <a:pt x="0" y="5334"/>
                    <a:pt x="5334" y="0"/>
                    <a:pt x="11938" y="0"/>
                  </a:cubicBezTo>
                  <a:lnTo>
                    <a:pt x="1594485" y="0"/>
                  </a:lnTo>
                  <a:lnTo>
                    <a:pt x="1594485" y="23876"/>
                  </a:lnTo>
                  <a:lnTo>
                    <a:pt x="11938" y="23876"/>
                  </a:lnTo>
                  <a:lnTo>
                    <a:pt x="11938" y="11938"/>
                  </a:lnTo>
                  <a:lnTo>
                    <a:pt x="23876" y="11938"/>
                  </a:lnTo>
                  <a:lnTo>
                    <a:pt x="23876" y="328168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12783238" y="3834583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12676252" y="3316688"/>
            <a:ext cx="674908" cy="723743"/>
            <a:chOff x="0" y="0"/>
            <a:chExt cx="959491" cy="1028917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946785" cy="1016508"/>
            </a:xfrm>
            <a:custGeom>
              <a:avLst/>
              <a:gdLst/>
              <a:ahLst/>
              <a:cxnLst/>
              <a:rect r="r" b="b" t="t" l="l"/>
              <a:pathLst>
                <a:path h="1016508" w="946785">
                  <a:moveTo>
                    <a:pt x="0" y="1016508"/>
                  </a:moveTo>
                  <a:lnTo>
                    <a:pt x="0" y="11938"/>
                  </a:lnTo>
                  <a:cubicBezTo>
                    <a:pt x="0" y="5334"/>
                    <a:pt x="5334" y="0"/>
                    <a:pt x="11938" y="0"/>
                  </a:cubicBezTo>
                  <a:lnTo>
                    <a:pt x="946785" y="0"/>
                  </a:lnTo>
                  <a:lnTo>
                    <a:pt x="946785" y="23876"/>
                  </a:lnTo>
                  <a:lnTo>
                    <a:pt x="11938" y="23876"/>
                  </a:lnTo>
                  <a:lnTo>
                    <a:pt x="11938" y="11938"/>
                  </a:lnTo>
                  <a:lnTo>
                    <a:pt x="23876" y="11938"/>
                  </a:lnTo>
                  <a:lnTo>
                    <a:pt x="23876" y="1016508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12653410" y="4031736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2" y="0"/>
                </a:lnTo>
                <a:lnTo>
                  <a:pt x="62512" y="62523"/>
                </a:lnTo>
                <a:lnTo>
                  <a:pt x="0" y="62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793407" y="3205379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4"/>
                </a:lnTo>
                <a:lnTo>
                  <a:pt x="0" y="21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12751397" y="3971262"/>
            <a:ext cx="1634929" cy="294948"/>
            <a:chOff x="0" y="0"/>
            <a:chExt cx="2324316" cy="419316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311781" cy="407035"/>
            </a:xfrm>
            <a:custGeom>
              <a:avLst/>
              <a:gdLst/>
              <a:ahLst/>
              <a:cxnLst/>
              <a:rect r="r" b="b" t="t" l="l"/>
              <a:pathLst>
                <a:path h="407035" w="2311781">
                  <a:moveTo>
                    <a:pt x="0" y="407035"/>
                  </a:moveTo>
                  <a:lnTo>
                    <a:pt x="0" y="11938"/>
                  </a:lnTo>
                  <a:cubicBezTo>
                    <a:pt x="0" y="5334"/>
                    <a:pt x="5334" y="0"/>
                    <a:pt x="11938" y="0"/>
                  </a:cubicBezTo>
                  <a:lnTo>
                    <a:pt x="2311781" y="0"/>
                  </a:lnTo>
                  <a:lnTo>
                    <a:pt x="2311781" y="23876"/>
                  </a:lnTo>
                  <a:lnTo>
                    <a:pt x="11938" y="23876"/>
                  </a:lnTo>
                  <a:lnTo>
                    <a:pt x="11938" y="11938"/>
                  </a:lnTo>
                  <a:lnTo>
                    <a:pt x="23876" y="11938"/>
                  </a:lnTo>
                  <a:lnTo>
                    <a:pt x="23876" y="406908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36" id="36"/>
          <p:cNvSpPr/>
          <p:nvPr/>
        </p:nvSpPr>
        <p:spPr>
          <a:xfrm flipH="false" flipV="false" rot="0">
            <a:off x="12728554" y="4257529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3"/>
                </a:lnTo>
                <a:lnTo>
                  <a:pt x="0" y="62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2646233" y="4518329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287478" y="2912056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4" y="0"/>
                </a:lnTo>
                <a:lnTo>
                  <a:pt x="210564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766486" y="3491427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5134077" y="3874376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4353370" y="4650280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12625907" y="4406581"/>
            <a:ext cx="3020615" cy="125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sz="844" spc="-15" u="sng">
                <a:solidFill>
                  <a:srgbClr val="65425C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	</a:t>
            </a:r>
            <a:r>
              <a:rPr lang="en-US" sz="844" spc="-15">
                <a:solidFill>
                  <a:srgbClr val="65425C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  </a:t>
            </a:r>
            <a:r>
              <a:rPr lang="en-US" b="true" sz="844" spc="-15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SANT’ANTONIO</a:t>
            </a:r>
          </a:p>
        </p:txBody>
      </p:sp>
      <p:sp>
        <p:nvSpPr>
          <p:cNvPr name="Freeform 43" id="43"/>
          <p:cNvSpPr/>
          <p:nvPr/>
        </p:nvSpPr>
        <p:spPr>
          <a:xfrm flipH="false" flipV="false" rot="0">
            <a:off x="14530264" y="5175147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1957479" y="4652468"/>
            <a:ext cx="62513" cy="62521"/>
          </a:xfrm>
          <a:custGeom>
            <a:avLst/>
            <a:gdLst/>
            <a:ahLst/>
            <a:cxnLst/>
            <a:rect r="r" b="b" t="t" l="l"/>
            <a:pathLst>
              <a:path h="62521" w="62513">
                <a:moveTo>
                  <a:pt x="0" y="0"/>
                </a:moveTo>
                <a:lnTo>
                  <a:pt x="62513" y="0"/>
                </a:lnTo>
                <a:lnTo>
                  <a:pt x="62513" y="62521"/>
                </a:lnTo>
                <a:lnTo>
                  <a:pt x="0" y="6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12337448" y="4337661"/>
            <a:ext cx="1385395" cy="208593"/>
            <a:chOff x="0" y="0"/>
            <a:chExt cx="1969563" cy="296549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957578" cy="284480"/>
            </a:xfrm>
            <a:custGeom>
              <a:avLst/>
              <a:gdLst/>
              <a:ahLst/>
              <a:cxnLst/>
              <a:rect r="r" b="b" t="t" l="l"/>
              <a:pathLst>
                <a:path h="284480" w="1957578">
                  <a:moveTo>
                    <a:pt x="0" y="284480"/>
                  </a:moveTo>
                  <a:lnTo>
                    <a:pt x="0" y="11938"/>
                  </a:lnTo>
                  <a:cubicBezTo>
                    <a:pt x="0" y="5334"/>
                    <a:pt x="5334" y="0"/>
                    <a:pt x="11938" y="0"/>
                  </a:cubicBezTo>
                  <a:lnTo>
                    <a:pt x="1957578" y="0"/>
                  </a:lnTo>
                  <a:lnTo>
                    <a:pt x="1957578" y="23876"/>
                  </a:lnTo>
                  <a:lnTo>
                    <a:pt x="11938" y="23876"/>
                  </a:lnTo>
                  <a:lnTo>
                    <a:pt x="11938" y="11938"/>
                  </a:lnTo>
                  <a:lnTo>
                    <a:pt x="23876" y="11938"/>
                  </a:lnTo>
                  <a:lnTo>
                    <a:pt x="23876" y="28448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12314605" y="4537795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4135554" y="4229180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4"/>
                </a:lnTo>
                <a:lnTo>
                  <a:pt x="0" y="21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grpSp>
        <p:nvGrpSpPr>
          <p:cNvPr name="Group 49" id="49"/>
          <p:cNvGrpSpPr/>
          <p:nvPr/>
        </p:nvGrpSpPr>
        <p:grpSpPr>
          <a:xfrm rot="0">
            <a:off x="11491643" y="2977764"/>
            <a:ext cx="363438" cy="1438996"/>
            <a:chOff x="0" y="0"/>
            <a:chExt cx="516685" cy="2045765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11938" y="0"/>
              <a:ext cx="504063" cy="2033016"/>
            </a:xfrm>
            <a:custGeom>
              <a:avLst/>
              <a:gdLst/>
              <a:ahLst/>
              <a:cxnLst/>
              <a:rect r="r" b="b" t="t" l="l"/>
              <a:pathLst>
                <a:path h="2033016" w="504063">
                  <a:moveTo>
                    <a:pt x="480187" y="2033016"/>
                  </a:moveTo>
                  <a:lnTo>
                    <a:pt x="480187" y="11938"/>
                  </a:lnTo>
                  <a:lnTo>
                    <a:pt x="492125" y="11938"/>
                  </a:lnTo>
                  <a:lnTo>
                    <a:pt x="492125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492125" y="0"/>
                  </a:lnTo>
                  <a:cubicBezTo>
                    <a:pt x="498729" y="0"/>
                    <a:pt x="504063" y="5334"/>
                    <a:pt x="504063" y="11938"/>
                  </a:cubicBezTo>
                  <a:lnTo>
                    <a:pt x="504063" y="2033016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51" id="51"/>
          <p:cNvSpPr/>
          <p:nvPr/>
        </p:nvSpPr>
        <p:spPr>
          <a:xfrm flipH="false" flipV="false" rot="0">
            <a:off x="11814933" y="4407817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2" y="0"/>
                </a:lnTo>
                <a:lnTo>
                  <a:pt x="62512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TextBox 52" id="52"/>
          <p:cNvSpPr txBox="true"/>
          <p:nvPr/>
        </p:nvSpPr>
        <p:spPr>
          <a:xfrm rot="0">
            <a:off x="10559980" y="2911519"/>
            <a:ext cx="860566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TRINITÀ D'AGULTU</a:t>
            </a:r>
          </a:p>
        </p:txBody>
      </p:sp>
      <p:sp>
        <p:nvSpPr>
          <p:cNvPr name="Freeform 53" id="53"/>
          <p:cNvSpPr/>
          <p:nvPr/>
        </p:nvSpPr>
        <p:spPr>
          <a:xfrm flipH="false" flipV="false" rot="0">
            <a:off x="10314356" y="2880880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4523052" y="5628045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4847688" y="5372796"/>
            <a:ext cx="384128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OSCHIRI</a:t>
            </a:r>
          </a:p>
        </p:txBody>
      </p:sp>
      <p:sp>
        <p:nvSpPr>
          <p:cNvPr name="Freeform 56" id="56"/>
          <p:cNvSpPr/>
          <p:nvPr/>
        </p:nvSpPr>
        <p:spPr>
          <a:xfrm flipH="false" flipV="false" rot="0">
            <a:off x="15282116" y="5332787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2167775" y="5636303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TextBox 58" id="58"/>
          <p:cNvSpPr txBox="true"/>
          <p:nvPr/>
        </p:nvSpPr>
        <p:spPr>
          <a:xfrm rot="0">
            <a:off x="14294219" y="5592910"/>
            <a:ext cx="419861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7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PATTADA</a:t>
            </a:r>
          </a:p>
        </p:txBody>
      </p:sp>
      <p:sp>
        <p:nvSpPr>
          <p:cNvPr name="Freeform 59" id="59"/>
          <p:cNvSpPr/>
          <p:nvPr/>
        </p:nvSpPr>
        <p:spPr>
          <a:xfrm flipH="false" flipV="false" rot="0">
            <a:off x="14739813" y="5545430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2342233" y="5989727"/>
            <a:ext cx="62514" cy="62522"/>
          </a:xfrm>
          <a:custGeom>
            <a:avLst/>
            <a:gdLst/>
            <a:ahLst/>
            <a:cxnLst/>
            <a:rect r="r" b="b" t="t" l="l"/>
            <a:pathLst>
              <a:path h="62522" w="62514">
                <a:moveTo>
                  <a:pt x="0" y="0"/>
                </a:moveTo>
                <a:lnTo>
                  <a:pt x="62514" y="0"/>
                </a:lnTo>
                <a:lnTo>
                  <a:pt x="62514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sp>
        <p:nvSpPr>
          <p:cNvPr name="TextBox 61" id="61"/>
          <p:cNvSpPr txBox="true"/>
          <p:nvPr/>
        </p:nvSpPr>
        <p:spPr>
          <a:xfrm rot="0">
            <a:off x="14309453" y="5944522"/>
            <a:ext cx="259063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NULE</a:t>
            </a:r>
          </a:p>
        </p:txBody>
      </p:sp>
      <p:grpSp>
        <p:nvGrpSpPr>
          <p:cNvPr name="Group 62" id="62"/>
          <p:cNvGrpSpPr/>
          <p:nvPr/>
        </p:nvGrpSpPr>
        <p:grpSpPr>
          <a:xfrm rot="0">
            <a:off x="11440107" y="3544536"/>
            <a:ext cx="351527" cy="1206732"/>
            <a:chOff x="0" y="0"/>
            <a:chExt cx="499752" cy="1715565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11938" y="0"/>
              <a:ext cx="487172" cy="1703451"/>
            </a:xfrm>
            <a:custGeom>
              <a:avLst/>
              <a:gdLst/>
              <a:ahLst/>
              <a:cxnLst/>
              <a:rect r="r" b="b" t="t" l="l"/>
              <a:pathLst>
                <a:path h="1703451" w="487172">
                  <a:moveTo>
                    <a:pt x="463296" y="1703451"/>
                  </a:moveTo>
                  <a:lnTo>
                    <a:pt x="463296" y="11938"/>
                  </a:lnTo>
                  <a:lnTo>
                    <a:pt x="475234" y="11938"/>
                  </a:lnTo>
                  <a:lnTo>
                    <a:pt x="475234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475234" y="0"/>
                  </a:lnTo>
                  <a:cubicBezTo>
                    <a:pt x="481838" y="0"/>
                    <a:pt x="487172" y="5334"/>
                    <a:pt x="487172" y="11938"/>
                  </a:cubicBezTo>
                  <a:lnTo>
                    <a:pt x="487172" y="1703451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64" id="64"/>
          <p:cNvSpPr/>
          <p:nvPr/>
        </p:nvSpPr>
        <p:spPr>
          <a:xfrm flipH="false" flipV="false" rot="0">
            <a:off x="11751552" y="4742710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1776967" y="2791766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0665541" y="3440895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4" y="0"/>
                </a:lnTo>
                <a:lnTo>
                  <a:pt x="210564" y="210594"/>
                </a:lnTo>
                <a:lnTo>
                  <a:pt x="0" y="21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grpSp>
        <p:nvGrpSpPr>
          <p:cNvPr name="Group 67" id="67"/>
          <p:cNvGrpSpPr/>
          <p:nvPr/>
        </p:nvGrpSpPr>
        <p:grpSpPr>
          <a:xfrm rot="0">
            <a:off x="11811340" y="5602078"/>
            <a:ext cx="3241120" cy="210976"/>
            <a:chOff x="0" y="0"/>
            <a:chExt cx="4607776" cy="299936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11938"/>
              <a:ext cx="4595495" cy="287909"/>
            </a:xfrm>
            <a:custGeom>
              <a:avLst/>
              <a:gdLst/>
              <a:ahLst/>
              <a:cxnLst/>
              <a:rect r="r" b="b" t="t" l="l"/>
              <a:pathLst>
                <a:path h="287909" w="4595495">
                  <a:moveTo>
                    <a:pt x="23876" y="0"/>
                  </a:moveTo>
                  <a:lnTo>
                    <a:pt x="23876" y="275971"/>
                  </a:lnTo>
                  <a:lnTo>
                    <a:pt x="11938" y="275971"/>
                  </a:lnTo>
                  <a:lnTo>
                    <a:pt x="11938" y="264033"/>
                  </a:lnTo>
                  <a:lnTo>
                    <a:pt x="4595495" y="264033"/>
                  </a:lnTo>
                  <a:lnTo>
                    <a:pt x="4595495" y="287909"/>
                  </a:lnTo>
                  <a:lnTo>
                    <a:pt x="11938" y="287909"/>
                  </a:lnTo>
                  <a:cubicBezTo>
                    <a:pt x="5334" y="287909"/>
                    <a:pt x="0" y="282575"/>
                    <a:pt x="0" y="2759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69" id="69"/>
          <p:cNvSpPr/>
          <p:nvPr/>
        </p:nvSpPr>
        <p:spPr>
          <a:xfrm flipH="false" flipV="false" rot="0">
            <a:off x="11788496" y="5547971"/>
            <a:ext cx="62513" cy="62521"/>
          </a:xfrm>
          <a:custGeom>
            <a:avLst/>
            <a:gdLst/>
            <a:ahLst/>
            <a:cxnLst/>
            <a:rect r="r" b="b" t="t" l="l"/>
            <a:pathLst>
              <a:path h="62521" w="62513">
                <a:moveTo>
                  <a:pt x="0" y="0"/>
                </a:moveTo>
                <a:lnTo>
                  <a:pt x="62513" y="0"/>
                </a:lnTo>
                <a:lnTo>
                  <a:pt x="62513" y="62521"/>
                </a:lnTo>
                <a:lnTo>
                  <a:pt x="0" y="6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14592685" y="5893087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grpSp>
        <p:nvGrpSpPr>
          <p:cNvPr name="Group 71" id="71"/>
          <p:cNvGrpSpPr/>
          <p:nvPr/>
        </p:nvGrpSpPr>
        <p:grpSpPr>
          <a:xfrm rot="0">
            <a:off x="10004307" y="6310126"/>
            <a:ext cx="1904712" cy="176434"/>
            <a:chOff x="0" y="0"/>
            <a:chExt cx="2707856" cy="250829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11938" y="11938"/>
              <a:ext cx="2695829" cy="238506"/>
            </a:xfrm>
            <a:custGeom>
              <a:avLst/>
              <a:gdLst/>
              <a:ahLst/>
              <a:cxnLst/>
              <a:rect r="r" b="b" t="t" l="l"/>
              <a:pathLst>
                <a:path h="238506" w="2695829">
                  <a:moveTo>
                    <a:pt x="2695829" y="0"/>
                  </a:moveTo>
                  <a:lnTo>
                    <a:pt x="2695829" y="226568"/>
                  </a:lnTo>
                  <a:cubicBezTo>
                    <a:pt x="2695829" y="233172"/>
                    <a:pt x="2690495" y="238506"/>
                    <a:pt x="2683891" y="238506"/>
                  </a:cubicBezTo>
                  <a:lnTo>
                    <a:pt x="0" y="238506"/>
                  </a:lnTo>
                  <a:lnTo>
                    <a:pt x="0" y="214630"/>
                  </a:lnTo>
                  <a:lnTo>
                    <a:pt x="2683891" y="214630"/>
                  </a:lnTo>
                  <a:lnTo>
                    <a:pt x="2683891" y="226568"/>
                  </a:lnTo>
                  <a:lnTo>
                    <a:pt x="2671953" y="226568"/>
                  </a:lnTo>
                  <a:lnTo>
                    <a:pt x="2671953" y="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73" id="73"/>
          <p:cNvSpPr/>
          <p:nvPr/>
        </p:nvSpPr>
        <p:spPr>
          <a:xfrm flipH="false" flipV="false" rot="0">
            <a:off x="11869314" y="6256017"/>
            <a:ext cx="62513" cy="62521"/>
          </a:xfrm>
          <a:custGeom>
            <a:avLst/>
            <a:gdLst/>
            <a:ahLst/>
            <a:cxnLst/>
            <a:rect r="r" b="b" t="t" l="l"/>
            <a:pathLst>
              <a:path h="62521" w="62513">
                <a:moveTo>
                  <a:pt x="0" y="0"/>
                </a:moveTo>
                <a:lnTo>
                  <a:pt x="62513" y="0"/>
                </a:lnTo>
                <a:lnTo>
                  <a:pt x="62513" y="62521"/>
                </a:lnTo>
                <a:lnTo>
                  <a:pt x="0" y="6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grpSp>
        <p:nvGrpSpPr>
          <p:cNvPr name="Group 74" id="74"/>
          <p:cNvGrpSpPr/>
          <p:nvPr/>
        </p:nvGrpSpPr>
        <p:grpSpPr>
          <a:xfrm rot="0">
            <a:off x="12130280" y="6343563"/>
            <a:ext cx="1771309" cy="143083"/>
            <a:chOff x="0" y="0"/>
            <a:chExt cx="2518203" cy="203416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11938"/>
              <a:ext cx="2505964" cy="190881"/>
            </a:xfrm>
            <a:custGeom>
              <a:avLst/>
              <a:gdLst/>
              <a:ahLst/>
              <a:cxnLst/>
              <a:rect r="r" b="b" t="t" l="l"/>
              <a:pathLst>
                <a:path h="190881" w="2505964">
                  <a:moveTo>
                    <a:pt x="23876" y="0"/>
                  </a:moveTo>
                  <a:lnTo>
                    <a:pt x="23876" y="178943"/>
                  </a:lnTo>
                  <a:lnTo>
                    <a:pt x="11938" y="178943"/>
                  </a:lnTo>
                  <a:lnTo>
                    <a:pt x="11938" y="167005"/>
                  </a:lnTo>
                  <a:lnTo>
                    <a:pt x="2505964" y="167005"/>
                  </a:lnTo>
                  <a:lnTo>
                    <a:pt x="2505964" y="190881"/>
                  </a:lnTo>
                  <a:lnTo>
                    <a:pt x="11938" y="190881"/>
                  </a:lnTo>
                  <a:cubicBezTo>
                    <a:pt x="5334" y="190881"/>
                    <a:pt x="0" y="185547"/>
                    <a:pt x="0" y="17894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76" id="76"/>
          <p:cNvSpPr/>
          <p:nvPr/>
        </p:nvSpPr>
        <p:spPr>
          <a:xfrm flipH="false" flipV="false" rot="0">
            <a:off x="12106348" y="6287278"/>
            <a:ext cx="64689" cy="64700"/>
          </a:xfrm>
          <a:custGeom>
            <a:avLst/>
            <a:gdLst/>
            <a:ahLst/>
            <a:cxnLst/>
            <a:rect r="r" b="b" t="t" l="l"/>
            <a:pathLst>
              <a:path h="64700" w="64689">
                <a:moveTo>
                  <a:pt x="0" y="0"/>
                </a:moveTo>
                <a:lnTo>
                  <a:pt x="64689" y="0"/>
                </a:lnTo>
                <a:lnTo>
                  <a:pt x="64689" y="64700"/>
                </a:lnTo>
                <a:lnTo>
                  <a:pt x="0" y="64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" t="0" r="-8" b="0"/>
            </a:stretch>
          </a:blipFill>
        </p:spPr>
      </p:sp>
      <p:grpSp>
        <p:nvGrpSpPr>
          <p:cNvPr name="Group 77" id="77"/>
          <p:cNvGrpSpPr/>
          <p:nvPr/>
        </p:nvGrpSpPr>
        <p:grpSpPr>
          <a:xfrm rot="0">
            <a:off x="11892159" y="5931921"/>
            <a:ext cx="2980868" cy="333065"/>
            <a:chOff x="0" y="0"/>
            <a:chExt cx="4237785" cy="473505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11938" y="0"/>
              <a:ext cx="4213479" cy="472694"/>
            </a:xfrm>
            <a:custGeom>
              <a:avLst/>
              <a:gdLst/>
              <a:ahLst/>
              <a:cxnLst/>
              <a:rect r="r" b="b" t="t" l="l"/>
              <a:pathLst>
                <a:path h="472694" w="4213479">
                  <a:moveTo>
                    <a:pt x="0" y="0"/>
                  </a:moveTo>
                  <a:lnTo>
                    <a:pt x="343281" y="0"/>
                  </a:lnTo>
                  <a:cubicBezTo>
                    <a:pt x="349885" y="0"/>
                    <a:pt x="355219" y="5334"/>
                    <a:pt x="355219" y="11938"/>
                  </a:cubicBezTo>
                  <a:lnTo>
                    <a:pt x="355219" y="460756"/>
                  </a:lnTo>
                  <a:lnTo>
                    <a:pt x="343281" y="460756"/>
                  </a:lnTo>
                  <a:lnTo>
                    <a:pt x="343281" y="448818"/>
                  </a:lnTo>
                  <a:lnTo>
                    <a:pt x="4213479" y="448818"/>
                  </a:lnTo>
                  <a:lnTo>
                    <a:pt x="4213479" y="472694"/>
                  </a:lnTo>
                  <a:lnTo>
                    <a:pt x="343281" y="472694"/>
                  </a:lnTo>
                  <a:cubicBezTo>
                    <a:pt x="336677" y="472694"/>
                    <a:pt x="331343" y="467360"/>
                    <a:pt x="331343" y="460756"/>
                  </a:cubicBezTo>
                  <a:lnTo>
                    <a:pt x="331343" y="11938"/>
                  </a:lnTo>
                  <a:lnTo>
                    <a:pt x="343281" y="11938"/>
                  </a:lnTo>
                  <a:lnTo>
                    <a:pt x="343281" y="23876"/>
                  </a:lnTo>
                  <a:lnTo>
                    <a:pt x="0" y="23876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79" id="79"/>
          <p:cNvSpPr/>
          <p:nvPr/>
        </p:nvSpPr>
        <p:spPr>
          <a:xfrm flipH="false" flipV="false" rot="0">
            <a:off x="11838058" y="5909073"/>
            <a:ext cx="62513" cy="62521"/>
          </a:xfrm>
          <a:custGeom>
            <a:avLst/>
            <a:gdLst/>
            <a:ahLst/>
            <a:cxnLst/>
            <a:rect r="r" b="b" t="t" l="l"/>
            <a:pathLst>
              <a:path h="62521" w="62513">
                <a:moveTo>
                  <a:pt x="0" y="0"/>
                </a:moveTo>
                <a:lnTo>
                  <a:pt x="62512" y="0"/>
                </a:lnTo>
                <a:lnTo>
                  <a:pt x="62512" y="62521"/>
                </a:lnTo>
                <a:lnTo>
                  <a:pt x="0" y="6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273192" y="6349973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14315633" y="6451783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TextBox 82" id="82"/>
          <p:cNvSpPr txBox="true"/>
          <p:nvPr/>
        </p:nvSpPr>
        <p:spPr>
          <a:xfrm rot="0">
            <a:off x="10917803" y="3477527"/>
            <a:ext cx="474651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0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VIDDALBA</a:t>
            </a:r>
          </a:p>
        </p:txBody>
      </p:sp>
      <p:grpSp>
        <p:nvGrpSpPr>
          <p:cNvPr name="Group 83" id="83"/>
          <p:cNvGrpSpPr/>
          <p:nvPr/>
        </p:nvGrpSpPr>
        <p:grpSpPr>
          <a:xfrm rot="0">
            <a:off x="11373460" y="3259417"/>
            <a:ext cx="193707" cy="1474133"/>
            <a:chOff x="0" y="0"/>
            <a:chExt cx="275385" cy="2095719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11938" y="0"/>
              <a:ext cx="263144" cy="2083562"/>
            </a:xfrm>
            <a:custGeom>
              <a:avLst/>
              <a:gdLst/>
              <a:ahLst/>
              <a:cxnLst/>
              <a:rect r="r" b="b" t="t" l="l"/>
              <a:pathLst>
                <a:path h="2083562" w="263144">
                  <a:moveTo>
                    <a:pt x="239268" y="2083562"/>
                  </a:moveTo>
                  <a:lnTo>
                    <a:pt x="239268" y="11938"/>
                  </a:lnTo>
                  <a:lnTo>
                    <a:pt x="251206" y="11938"/>
                  </a:lnTo>
                  <a:lnTo>
                    <a:pt x="251206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251206" y="0"/>
                  </a:lnTo>
                  <a:cubicBezTo>
                    <a:pt x="257810" y="0"/>
                    <a:pt x="263144" y="5334"/>
                    <a:pt x="263144" y="11938"/>
                  </a:cubicBezTo>
                  <a:lnTo>
                    <a:pt x="263144" y="2083562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85" id="85"/>
          <p:cNvSpPr/>
          <p:nvPr/>
        </p:nvSpPr>
        <p:spPr>
          <a:xfrm flipH="false" flipV="false" rot="0">
            <a:off x="11527296" y="4725017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grpSp>
        <p:nvGrpSpPr>
          <p:cNvPr name="Group 86" id="86"/>
          <p:cNvGrpSpPr/>
          <p:nvPr/>
        </p:nvGrpSpPr>
        <p:grpSpPr>
          <a:xfrm rot="0">
            <a:off x="10362870" y="5862869"/>
            <a:ext cx="1332988" cy="31718"/>
            <a:chOff x="0" y="0"/>
            <a:chExt cx="1895059" cy="45092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11811" y="0"/>
              <a:ext cx="1871091" cy="44704"/>
            </a:xfrm>
            <a:custGeom>
              <a:avLst/>
              <a:gdLst/>
              <a:ahLst/>
              <a:cxnLst/>
              <a:rect r="r" b="b" t="t" l="l"/>
              <a:pathLst>
                <a:path h="44704" w="1871091">
                  <a:moveTo>
                    <a:pt x="1871091" y="23876"/>
                  </a:moveTo>
                  <a:lnTo>
                    <a:pt x="254" y="44704"/>
                  </a:lnTo>
                  <a:lnTo>
                    <a:pt x="0" y="20701"/>
                  </a:lnTo>
                  <a:lnTo>
                    <a:pt x="1870837" y="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88" id="88"/>
          <p:cNvSpPr/>
          <p:nvPr/>
        </p:nvSpPr>
        <p:spPr>
          <a:xfrm flipH="false" flipV="false" rot="0">
            <a:off x="11687204" y="5840022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89" id="89"/>
          <p:cNvSpPr/>
          <p:nvPr/>
        </p:nvSpPr>
        <p:spPr>
          <a:xfrm flipH="false" flipV="false" rot="0">
            <a:off x="11436613" y="5945868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90" id="90"/>
          <p:cNvSpPr/>
          <p:nvPr/>
        </p:nvSpPr>
        <p:spPr>
          <a:xfrm flipH="false" flipV="false" rot="0">
            <a:off x="11530364" y="6118975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grpSp>
        <p:nvGrpSpPr>
          <p:cNvPr name="Group 91" id="91"/>
          <p:cNvGrpSpPr/>
          <p:nvPr/>
        </p:nvGrpSpPr>
        <p:grpSpPr>
          <a:xfrm rot="0">
            <a:off x="11119297" y="5960295"/>
            <a:ext cx="159011" cy="221544"/>
            <a:chOff x="0" y="0"/>
            <a:chExt cx="226060" cy="314960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58166" cy="58166"/>
            </a:xfrm>
            <a:custGeom>
              <a:avLst/>
              <a:gdLst/>
              <a:ahLst/>
              <a:cxnLst/>
              <a:rect r="r" b="b" t="t" l="l"/>
              <a:pathLst>
                <a:path h="58166" w="58166">
                  <a:moveTo>
                    <a:pt x="58166" y="29083"/>
                  </a:moveTo>
                  <a:lnTo>
                    <a:pt x="55880" y="17780"/>
                  </a:lnTo>
                  <a:lnTo>
                    <a:pt x="49657" y="8509"/>
                  </a:lnTo>
                  <a:lnTo>
                    <a:pt x="40386" y="2286"/>
                  </a:lnTo>
                  <a:lnTo>
                    <a:pt x="29083" y="0"/>
                  </a:lnTo>
                  <a:lnTo>
                    <a:pt x="17780" y="2286"/>
                  </a:lnTo>
                  <a:lnTo>
                    <a:pt x="8509" y="8509"/>
                  </a:lnTo>
                  <a:lnTo>
                    <a:pt x="2286" y="17780"/>
                  </a:lnTo>
                  <a:lnTo>
                    <a:pt x="0" y="29083"/>
                  </a:lnTo>
                  <a:lnTo>
                    <a:pt x="2286" y="40386"/>
                  </a:lnTo>
                  <a:lnTo>
                    <a:pt x="8509" y="49657"/>
                  </a:lnTo>
                  <a:lnTo>
                    <a:pt x="17780" y="55880"/>
                  </a:lnTo>
                  <a:lnTo>
                    <a:pt x="29083" y="58166"/>
                  </a:lnTo>
                  <a:lnTo>
                    <a:pt x="40386" y="55880"/>
                  </a:lnTo>
                  <a:lnTo>
                    <a:pt x="49657" y="49657"/>
                  </a:lnTo>
                  <a:lnTo>
                    <a:pt x="55880" y="40386"/>
                  </a:lnTo>
                  <a:lnTo>
                    <a:pt x="58166" y="290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3" id="93"/>
            <p:cNvSpPr/>
            <p:nvPr/>
          </p:nvSpPr>
          <p:spPr>
            <a:xfrm flipH="false" flipV="false" rot="0">
              <a:off x="153670" y="242697"/>
              <a:ext cx="71882" cy="71882"/>
            </a:xfrm>
            <a:custGeom>
              <a:avLst/>
              <a:gdLst/>
              <a:ahLst/>
              <a:cxnLst/>
              <a:rect r="r" b="b" t="t" l="l"/>
              <a:pathLst>
                <a:path h="71882" w="71882">
                  <a:moveTo>
                    <a:pt x="71882" y="35941"/>
                  </a:moveTo>
                  <a:lnTo>
                    <a:pt x="69088" y="21971"/>
                  </a:lnTo>
                  <a:lnTo>
                    <a:pt x="61341" y="10541"/>
                  </a:lnTo>
                  <a:lnTo>
                    <a:pt x="49911" y="2794"/>
                  </a:lnTo>
                  <a:lnTo>
                    <a:pt x="35941" y="0"/>
                  </a:lnTo>
                  <a:lnTo>
                    <a:pt x="21971" y="2794"/>
                  </a:lnTo>
                  <a:lnTo>
                    <a:pt x="10541" y="10541"/>
                  </a:lnTo>
                  <a:lnTo>
                    <a:pt x="2794" y="21971"/>
                  </a:lnTo>
                  <a:lnTo>
                    <a:pt x="0" y="35941"/>
                  </a:lnTo>
                  <a:lnTo>
                    <a:pt x="2794" y="49911"/>
                  </a:lnTo>
                  <a:lnTo>
                    <a:pt x="10541" y="61341"/>
                  </a:lnTo>
                  <a:lnTo>
                    <a:pt x="21971" y="69088"/>
                  </a:lnTo>
                  <a:lnTo>
                    <a:pt x="35941" y="71882"/>
                  </a:lnTo>
                  <a:lnTo>
                    <a:pt x="49911" y="69088"/>
                  </a:lnTo>
                  <a:lnTo>
                    <a:pt x="61341" y="61341"/>
                  </a:lnTo>
                  <a:lnTo>
                    <a:pt x="69088" y="49911"/>
                  </a:lnTo>
                  <a:lnTo>
                    <a:pt x="71882" y="3594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4" id="94"/>
          <p:cNvGrpSpPr/>
          <p:nvPr/>
        </p:nvGrpSpPr>
        <p:grpSpPr>
          <a:xfrm rot="0">
            <a:off x="8155800" y="6173084"/>
            <a:ext cx="3414424" cy="103777"/>
            <a:chOff x="0" y="0"/>
            <a:chExt cx="4854156" cy="147536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11938" y="11938"/>
              <a:ext cx="4842002" cy="135509"/>
            </a:xfrm>
            <a:custGeom>
              <a:avLst/>
              <a:gdLst/>
              <a:ahLst/>
              <a:cxnLst/>
              <a:rect r="r" b="b" t="t" l="l"/>
              <a:pathLst>
                <a:path h="135509" w="4842002">
                  <a:moveTo>
                    <a:pt x="4842002" y="0"/>
                  </a:moveTo>
                  <a:lnTo>
                    <a:pt x="4842002" y="123571"/>
                  </a:lnTo>
                  <a:cubicBezTo>
                    <a:pt x="4842002" y="130175"/>
                    <a:pt x="4836668" y="135509"/>
                    <a:pt x="4830064" y="135509"/>
                  </a:cubicBezTo>
                  <a:lnTo>
                    <a:pt x="0" y="135509"/>
                  </a:lnTo>
                  <a:lnTo>
                    <a:pt x="0" y="111633"/>
                  </a:lnTo>
                  <a:lnTo>
                    <a:pt x="4829937" y="111633"/>
                  </a:lnTo>
                  <a:lnTo>
                    <a:pt x="4829937" y="123571"/>
                  </a:lnTo>
                  <a:lnTo>
                    <a:pt x="4817999" y="123571"/>
                  </a:lnTo>
                  <a:lnTo>
                    <a:pt x="4817999" y="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96" id="96"/>
          <p:cNvGrpSpPr/>
          <p:nvPr/>
        </p:nvGrpSpPr>
        <p:grpSpPr>
          <a:xfrm rot="0">
            <a:off x="11459456" y="5999978"/>
            <a:ext cx="19209" cy="281250"/>
            <a:chOff x="0" y="0"/>
            <a:chExt cx="27309" cy="399843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11811"/>
              <a:ext cx="27178" cy="375793"/>
            </a:xfrm>
            <a:custGeom>
              <a:avLst/>
              <a:gdLst/>
              <a:ahLst/>
              <a:cxnLst/>
              <a:rect r="r" b="b" t="t" l="l"/>
              <a:pathLst>
                <a:path h="375793" w="27178">
                  <a:moveTo>
                    <a:pt x="3302" y="375793"/>
                  </a:moveTo>
                  <a:lnTo>
                    <a:pt x="0" y="254"/>
                  </a:lnTo>
                  <a:lnTo>
                    <a:pt x="23876" y="0"/>
                  </a:lnTo>
                  <a:lnTo>
                    <a:pt x="27178" y="375539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98" id="98"/>
          <p:cNvGrpSpPr/>
          <p:nvPr/>
        </p:nvGrpSpPr>
        <p:grpSpPr>
          <a:xfrm rot="0">
            <a:off x="11131323" y="5985551"/>
            <a:ext cx="18018" cy="295543"/>
            <a:chOff x="0" y="0"/>
            <a:chExt cx="25616" cy="420163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11938"/>
              <a:ext cx="25273" cy="396113"/>
            </a:xfrm>
            <a:custGeom>
              <a:avLst/>
              <a:gdLst/>
              <a:ahLst/>
              <a:cxnLst/>
              <a:rect r="r" b="b" t="t" l="l"/>
              <a:pathLst>
                <a:path h="396113" w="25273">
                  <a:moveTo>
                    <a:pt x="1397" y="396113"/>
                  </a:moveTo>
                  <a:lnTo>
                    <a:pt x="0" y="127"/>
                  </a:lnTo>
                  <a:lnTo>
                    <a:pt x="23876" y="0"/>
                  </a:lnTo>
                  <a:lnTo>
                    <a:pt x="25273" y="396113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100" id="100"/>
          <p:cNvGrpSpPr/>
          <p:nvPr/>
        </p:nvGrpSpPr>
        <p:grpSpPr>
          <a:xfrm rot="0">
            <a:off x="11277955" y="5964382"/>
            <a:ext cx="51217" cy="51217"/>
            <a:chOff x="0" y="0"/>
            <a:chExt cx="72813" cy="72813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72898" cy="72771"/>
            </a:xfrm>
            <a:custGeom>
              <a:avLst/>
              <a:gdLst/>
              <a:ahLst/>
              <a:cxnLst/>
              <a:rect r="r" b="b" t="t" l="l"/>
              <a:pathLst>
                <a:path h="72771" w="72898">
                  <a:moveTo>
                    <a:pt x="36449" y="0"/>
                  </a:moveTo>
                  <a:lnTo>
                    <a:pt x="22225" y="2921"/>
                  </a:lnTo>
                  <a:lnTo>
                    <a:pt x="10668" y="10668"/>
                  </a:lnTo>
                  <a:lnTo>
                    <a:pt x="2921" y="22225"/>
                  </a:lnTo>
                  <a:lnTo>
                    <a:pt x="0" y="36449"/>
                  </a:lnTo>
                  <a:lnTo>
                    <a:pt x="2921" y="50546"/>
                  </a:lnTo>
                  <a:lnTo>
                    <a:pt x="10668" y="62103"/>
                  </a:lnTo>
                  <a:lnTo>
                    <a:pt x="22225" y="69850"/>
                  </a:lnTo>
                  <a:lnTo>
                    <a:pt x="36449" y="72771"/>
                  </a:lnTo>
                  <a:lnTo>
                    <a:pt x="50673" y="69850"/>
                  </a:lnTo>
                  <a:lnTo>
                    <a:pt x="62230" y="62103"/>
                  </a:lnTo>
                  <a:lnTo>
                    <a:pt x="69977" y="50546"/>
                  </a:lnTo>
                  <a:lnTo>
                    <a:pt x="72898" y="36322"/>
                  </a:lnTo>
                  <a:lnTo>
                    <a:pt x="69977" y="22098"/>
                  </a:lnTo>
                  <a:lnTo>
                    <a:pt x="62103" y="10668"/>
                  </a:lnTo>
                  <a:lnTo>
                    <a:pt x="50546" y="2921"/>
                  </a:lnTo>
                  <a:lnTo>
                    <a:pt x="3644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2" id="102"/>
          <p:cNvSpPr/>
          <p:nvPr/>
        </p:nvSpPr>
        <p:spPr>
          <a:xfrm flipH="false" flipV="false" rot="0">
            <a:off x="10524638" y="3141429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TextBox 103" id="103"/>
          <p:cNvSpPr txBox="true"/>
          <p:nvPr/>
        </p:nvSpPr>
        <p:spPr>
          <a:xfrm rot="0">
            <a:off x="9815231" y="5810166"/>
            <a:ext cx="500260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ITTIREDDU</a:t>
            </a:r>
          </a:p>
        </p:txBody>
      </p:sp>
      <p:sp>
        <p:nvSpPr>
          <p:cNvPr name="Freeform 104" id="104"/>
          <p:cNvSpPr/>
          <p:nvPr/>
        </p:nvSpPr>
        <p:spPr>
          <a:xfrm flipH="false" flipV="false" rot="0">
            <a:off x="9602145" y="5769674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4" y="0"/>
                </a:lnTo>
                <a:lnTo>
                  <a:pt x="210564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Freeform 105" id="105"/>
          <p:cNvSpPr/>
          <p:nvPr/>
        </p:nvSpPr>
        <p:spPr>
          <a:xfrm flipH="false" flipV="false" rot="0">
            <a:off x="8170484" y="6353403"/>
            <a:ext cx="188229" cy="188257"/>
          </a:xfrm>
          <a:custGeom>
            <a:avLst/>
            <a:gdLst/>
            <a:ahLst/>
            <a:cxnLst/>
            <a:rect r="r" b="b" t="t" l="l"/>
            <a:pathLst>
              <a:path h="188257" w="188229">
                <a:moveTo>
                  <a:pt x="0" y="0"/>
                </a:moveTo>
                <a:lnTo>
                  <a:pt x="188229" y="0"/>
                </a:lnTo>
                <a:lnTo>
                  <a:pt x="188229" y="188256"/>
                </a:lnTo>
                <a:lnTo>
                  <a:pt x="0" y="18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54" t="0" r="-854" b="0"/>
            </a:stretch>
          </a:blipFill>
        </p:spPr>
      </p:sp>
      <p:grpSp>
        <p:nvGrpSpPr>
          <p:cNvPr name="Group 106" id="106"/>
          <p:cNvGrpSpPr/>
          <p:nvPr/>
        </p:nvGrpSpPr>
        <p:grpSpPr>
          <a:xfrm rot="0">
            <a:off x="10102868" y="6079317"/>
            <a:ext cx="632029" cy="19211"/>
            <a:chOff x="0" y="0"/>
            <a:chExt cx="898532" cy="27312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11938" y="0"/>
              <a:ext cx="874522" cy="26797"/>
            </a:xfrm>
            <a:custGeom>
              <a:avLst/>
              <a:gdLst/>
              <a:ahLst/>
              <a:cxnLst/>
              <a:rect r="r" b="b" t="t" l="l"/>
              <a:pathLst>
                <a:path h="26797" w="874522">
                  <a:moveTo>
                    <a:pt x="874522" y="23876"/>
                  </a:moveTo>
                  <a:lnTo>
                    <a:pt x="127" y="26797"/>
                  </a:lnTo>
                  <a:lnTo>
                    <a:pt x="0" y="2921"/>
                  </a:lnTo>
                  <a:lnTo>
                    <a:pt x="874522" y="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108" id="108"/>
          <p:cNvSpPr/>
          <p:nvPr/>
        </p:nvSpPr>
        <p:spPr>
          <a:xfrm flipH="false" flipV="false" rot="0">
            <a:off x="10726414" y="6056470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109" id="109"/>
          <p:cNvSpPr/>
          <p:nvPr/>
        </p:nvSpPr>
        <p:spPr>
          <a:xfrm flipH="false" flipV="false" rot="0">
            <a:off x="8641355" y="5978744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Freeform 110" id="110"/>
          <p:cNvSpPr/>
          <p:nvPr/>
        </p:nvSpPr>
        <p:spPr>
          <a:xfrm flipH="false" flipV="false" rot="0">
            <a:off x="7375337" y="6157529"/>
            <a:ext cx="191042" cy="191069"/>
          </a:xfrm>
          <a:custGeom>
            <a:avLst/>
            <a:gdLst/>
            <a:ahLst/>
            <a:cxnLst/>
            <a:rect r="r" b="b" t="t" l="l"/>
            <a:pathLst>
              <a:path h="191069" w="191042">
                <a:moveTo>
                  <a:pt x="0" y="0"/>
                </a:moveTo>
                <a:lnTo>
                  <a:pt x="191042" y="0"/>
                </a:lnTo>
                <a:lnTo>
                  <a:pt x="191042" y="191069"/>
                </a:lnTo>
                <a:lnTo>
                  <a:pt x="0" y="191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40" t="0" r="-840" b="0"/>
            </a:stretch>
          </a:blipFill>
        </p:spPr>
      </p:sp>
      <p:sp>
        <p:nvSpPr>
          <p:cNvPr name="TextBox 111" id="111"/>
          <p:cNvSpPr txBox="true"/>
          <p:nvPr/>
        </p:nvSpPr>
        <p:spPr>
          <a:xfrm rot="0">
            <a:off x="8865691" y="6013129"/>
            <a:ext cx="1188117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VILLANOVA MONTELEONE</a:t>
            </a:r>
          </a:p>
        </p:txBody>
      </p:sp>
      <p:sp>
        <p:nvSpPr>
          <p:cNvPr name="Freeform 112" id="112"/>
          <p:cNvSpPr/>
          <p:nvPr/>
        </p:nvSpPr>
        <p:spPr>
          <a:xfrm flipH="false" flipV="false" rot="0">
            <a:off x="8133238" y="5726808"/>
            <a:ext cx="2854071" cy="642889"/>
          </a:xfrm>
          <a:custGeom>
            <a:avLst/>
            <a:gdLst/>
            <a:ahLst/>
            <a:cxnLst/>
            <a:rect r="r" b="b" t="t" l="l"/>
            <a:pathLst>
              <a:path h="642889" w="2854071">
                <a:moveTo>
                  <a:pt x="0" y="0"/>
                </a:moveTo>
                <a:lnTo>
                  <a:pt x="2854071" y="0"/>
                </a:lnTo>
                <a:lnTo>
                  <a:pt x="2854071" y="642888"/>
                </a:lnTo>
                <a:lnTo>
                  <a:pt x="0" y="642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3" id="113"/>
          <p:cNvSpPr/>
          <p:nvPr/>
        </p:nvSpPr>
        <p:spPr>
          <a:xfrm flipH="false" flipV="false" rot="0">
            <a:off x="7238356" y="5907493"/>
            <a:ext cx="188634" cy="188661"/>
          </a:xfrm>
          <a:custGeom>
            <a:avLst/>
            <a:gdLst/>
            <a:ahLst/>
            <a:cxnLst/>
            <a:rect r="r" b="b" t="t" l="l"/>
            <a:pathLst>
              <a:path h="188661" w="188634">
                <a:moveTo>
                  <a:pt x="0" y="0"/>
                </a:moveTo>
                <a:lnTo>
                  <a:pt x="188634" y="0"/>
                </a:lnTo>
                <a:lnTo>
                  <a:pt x="188634" y="188661"/>
                </a:lnTo>
                <a:lnTo>
                  <a:pt x="0" y="1886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02" t="0" r="-1702" b="0"/>
            </a:stretch>
          </a:blipFill>
        </p:spPr>
      </p:sp>
      <p:sp>
        <p:nvSpPr>
          <p:cNvPr name="Freeform 114" id="114"/>
          <p:cNvSpPr/>
          <p:nvPr/>
        </p:nvSpPr>
        <p:spPr>
          <a:xfrm flipH="false" flipV="false" rot="0">
            <a:off x="7379694" y="5621745"/>
            <a:ext cx="193669" cy="193696"/>
          </a:xfrm>
          <a:custGeom>
            <a:avLst/>
            <a:gdLst/>
            <a:ahLst/>
            <a:cxnLst/>
            <a:rect r="r" b="b" t="t" l="l"/>
            <a:pathLst>
              <a:path h="193696" w="193669">
                <a:moveTo>
                  <a:pt x="0" y="0"/>
                </a:moveTo>
                <a:lnTo>
                  <a:pt x="193669" y="0"/>
                </a:lnTo>
                <a:lnTo>
                  <a:pt x="193669" y="193697"/>
                </a:lnTo>
                <a:lnTo>
                  <a:pt x="0" y="1936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26" t="0" r="-826" b="0"/>
            </a:stretch>
          </a:blipFill>
        </p:spPr>
      </p:sp>
      <p:sp>
        <p:nvSpPr>
          <p:cNvPr name="Freeform 115" id="115"/>
          <p:cNvSpPr/>
          <p:nvPr/>
        </p:nvSpPr>
        <p:spPr>
          <a:xfrm flipH="false" flipV="false" rot="0">
            <a:off x="7190899" y="5301076"/>
            <a:ext cx="188634" cy="188661"/>
          </a:xfrm>
          <a:custGeom>
            <a:avLst/>
            <a:gdLst/>
            <a:ahLst/>
            <a:cxnLst/>
            <a:rect r="r" b="b" t="t" l="l"/>
            <a:pathLst>
              <a:path h="188661" w="188634">
                <a:moveTo>
                  <a:pt x="0" y="0"/>
                </a:moveTo>
                <a:lnTo>
                  <a:pt x="188633" y="0"/>
                </a:lnTo>
                <a:lnTo>
                  <a:pt x="188633" y="188661"/>
                </a:lnTo>
                <a:lnTo>
                  <a:pt x="0" y="1886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02" t="0" r="-1702" b="0"/>
            </a:stretch>
          </a:blipFill>
        </p:spPr>
      </p:sp>
      <p:sp>
        <p:nvSpPr>
          <p:cNvPr name="TextBox 116" id="116"/>
          <p:cNvSpPr txBox="true"/>
          <p:nvPr/>
        </p:nvSpPr>
        <p:spPr>
          <a:xfrm rot="0">
            <a:off x="7432659" y="5267027"/>
            <a:ext cx="648551" cy="375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MONTELEONE  ROCCA DORIA</a:t>
            </a:r>
          </a:p>
        </p:txBody>
      </p:sp>
      <p:sp>
        <p:nvSpPr>
          <p:cNvPr name="Freeform 117" id="117"/>
          <p:cNvSpPr/>
          <p:nvPr/>
        </p:nvSpPr>
        <p:spPr>
          <a:xfrm flipH="false" flipV="false" rot="0">
            <a:off x="11321226" y="4799043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118" id="118"/>
          <p:cNvSpPr/>
          <p:nvPr/>
        </p:nvSpPr>
        <p:spPr>
          <a:xfrm flipH="false" flipV="false" rot="0">
            <a:off x="11566422" y="4955852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119" id="119"/>
          <p:cNvSpPr/>
          <p:nvPr/>
        </p:nvSpPr>
        <p:spPr>
          <a:xfrm flipH="false" flipV="false" rot="0">
            <a:off x="11522754" y="5130830"/>
            <a:ext cx="62514" cy="62521"/>
          </a:xfrm>
          <a:custGeom>
            <a:avLst/>
            <a:gdLst/>
            <a:ahLst/>
            <a:cxnLst/>
            <a:rect r="r" b="b" t="t" l="l"/>
            <a:pathLst>
              <a:path h="62521" w="62514">
                <a:moveTo>
                  <a:pt x="0" y="0"/>
                </a:moveTo>
                <a:lnTo>
                  <a:pt x="62514" y="0"/>
                </a:lnTo>
                <a:lnTo>
                  <a:pt x="62514" y="62521"/>
                </a:lnTo>
                <a:lnTo>
                  <a:pt x="0" y="6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sp>
        <p:nvSpPr>
          <p:cNvPr name="Freeform 120" id="120"/>
          <p:cNvSpPr/>
          <p:nvPr/>
        </p:nvSpPr>
        <p:spPr>
          <a:xfrm flipH="false" flipV="false" rot="0">
            <a:off x="11249108" y="4928872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3"/>
                </a:lnTo>
                <a:lnTo>
                  <a:pt x="0" y="62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121" id="121"/>
          <p:cNvSpPr/>
          <p:nvPr/>
        </p:nvSpPr>
        <p:spPr>
          <a:xfrm flipH="false" flipV="false" rot="0">
            <a:off x="10931793" y="5065915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122" id="122"/>
          <p:cNvSpPr/>
          <p:nvPr/>
        </p:nvSpPr>
        <p:spPr>
          <a:xfrm flipH="false" flipV="false" rot="0">
            <a:off x="11061604" y="5065915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123" id="123"/>
          <p:cNvSpPr/>
          <p:nvPr/>
        </p:nvSpPr>
        <p:spPr>
          <a:xfrm flipH="false" flipV="false" rot="0">
            <a:off x="10450339" y="5014001"/>
            <a:ext cx="62514" cy="62522"/>
          </a:xfrm>
          <a:custGeom>
            <a:avLst/>
            <a:gdLst/>
            <a:ahLst/>
            <a:cxnLst/>
            <a:rect r="r" b="b" t="t" l="l"/>
            <a:pathLst>
              <a:path h="62522" w="62514">
                <a:moveTo>
                  <a:pt x="0" y="0"/>
                </a:moveTo>
                <a:lnTo>
                  <a:pt x="62514" y="0"/>
                </a:lnTo>
                <a:lnTo>
                  <a:pt x="62514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sp>
        <p:nvSpPr>
          <p:cNvPr name="Freeform 124" id="124"/>
          <p:cNvSpPr/>
          <p:nvPr/>
        </p:nvSpPr>
        <p:spPr>
          <a:xfrm flipH="false" flipV="false" rot="0">
            <a:off x="10167353" y="4690852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2" y="0"/>
                </a:lnTo>
                <a:lnTo>
                  <a:pt x="62512" y="62523"/>
                </a:lnTo>
                <a:lnTo>
                  <a:pt x="0" y="62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125" id="125"/>
          <p:cNvSpPr/>
          <p:nvPr/>
        </p:nvSpPr>
        <p:spPr>
          <a:xfrm flipH="false" flipV="false" rot="0">
            <a:off x="10354857" y="5224595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126" id="126"/>
          <p:cNvSpPr/>
          <p:nvPr/>
        </p:nvSpPr>
        <p:spPr>
          <a:xfrm flipH="false" flipV="false" rot="0">
            <a:off x="9271017" y="3373741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4" y="0"/>
                </a:lnTo>
                <a:lnTo>
                  <a:pt x="210564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grpSp>
        <p:nvGrpSpPr>
          <p:cNvPr name="Group 127" id="127"/>
          <p:cNvGrpSpPr/>
          <p:nvPr/>
        </p:nvGrpSpPr>
        <p:grpSpPr>
          <a:xfrm rot="0">
            <a:off x="8162071" y="5396957"/>
            <a:ext cx="234798" cy="367605"/>
            <a:chOff x="0" y="0"/>
            <a:chExt cx="333804" cy="522611"/>
          </a:xfrm>
        </p:grpSpPr>
        <p:sp>
          <p:nvSpPr>
            <p:cNvPr name="Freeform 128" id="128"/>
            <p:cNvSpPr/>
            <p:nvPr/>
          </p:nvSpPr>
          <p:spPr>
            <a:xfrm flipH="false" flipV="false" rot="0">
              <a:off x="11938" y="0"/>
              <a:ext cx="321056" cy="510540"/>
            </a:xfrm>
            <a:custGeom>
              <a:avLst/>
              <a:gdLst/>
              <a:ahLst/>
              <a:cxnLst/>
              <a:rect r="r" b="b" t="t" l="l"/>
              <a:pathLst>
                <a:path h="510540" w="321056">
                  <a:moveTo>
                    <a:pt x="297053" y="510540"/>
                  </a:moveTo>
                  <a:lnTo>
                    <a:pt x="297053" y="11938"/>
                  </a:lnTo>
                  <a:lnTo>
                    <a:pt x="308991" y="11938"/>
                  </a:lnTo>
                  <a:lnTo>
                    <a:pt x="308991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309118" y="0"/>
                  </a:lnTo>
                  <a:cubicBezTo>
                    <a:pt x="315722" y="0"/>
                    <a:pt x="321056" y="5334"/>
                    <a:pt x="321056" y="11938"/>
                  </a:cubicBezTo>
                  <a:lnTo>
                    <a:pt x="321056" y="51054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129" id="129"/>
          <p:cNvSpPr/>
          <p:nvPr/>
        </p:nvSpPr>
        <p:spPr>
          <a:xfrm flipH="false" flipV="false" rot="0">
            <a:off x="8527228" y="5590212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grpSp>
        <p:nvGrpSpPr>
          <p:cNvPr name="Group 130" id="130"/>
          <p:cNvGrpSpPr/>
          <p:nvPr/>
        </p:nvGrpSpPr>
        <p:grpSpPr>
          <a:xfrm rot="0">
            <a:off x="9367885" y="5692803"/>
            <a:ext cx="1064397" cy="20998"/>
            <a:chOff x="0" y="0"/>
            <a:chExt cx="1513212" cy="29852"/>
          </a:xfrm>
        </p:grpSpPr>
        <p:sp>
          <p:nvSpPr>
            <p:cNvPr name="Freeform 131" id="131"/>
            <p:cNvSpPr/>
            <p:nvPr/>
          </p:nvSpPr>
          <p:spPr>
            <a:xfrm flipH="false" flipV="false" rot="0">
              <a:off x="11938" y="0"/>
              <a:ext cx="1488948" cy="29591"/>
            </a:xfrm>
            <a:custGeom>
              <a:avLst/>
              <a:gdLst/>
              <a:ahLst/>
              <a:cxnLst/>
              <a:rect r="r" b="b" t="t" l="l"/>
              <a:pathLst>
                <a:path h="29591" w="1488948">
                  <a:moveTo>
                    <a:pt x="1488821" y="29591"/>
                  </a:moveTo>
                  <a:lnTo>
                    <a:pt x="0" y="23876"/>
                  </a:lnTo>
                  <a:lnTo>
                    <a:pt x="127" y="0"/>
                  </a:lnTo>
                  <a:lnTo>
                    <a:pt x="1488948" y="5715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132" id="132"/>
          <p:cNvSpPr/>
          <p:nvPr/>
        </p:nvSpPr>
        <p:spPr>
          <a:xfrm flipH="false" flipV="false" rot="0">
            <a:off x="10423552" y="5673980"/>
            <a:ext cx="62513" cy="62521"/>
          </a:xfrm>
          <a:custGeom>
            <a:avLst/>
            <a:gdLst/>
            <a:ahLst/>
            <a:cxnLst/>
            <a:rect r="r" b="b" t="t" l="l"/>
            <a:pathLst>
              <a:path h="62521" w="62513">
                <a:moveTo>
                  <a:pt x="0" y="0"/>
                </a:moveTo>
                <a:lnTo>
                  <a:pt x="62513" y="0"/>
                </a:lnTo>
                <a:lnTo>
                  <a:pt x="62513" y="62521"/>
                </a:lnTo>
                <a:lnTo>
                  <a:pt x="0" y="6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sp>
        <p:nvSpPr>
          <p:cNvPr name="Freeform 133" id="133"/>
          <p:cNvSpPr/>
          <p:nvPr/>
        </p:nvSpPr>
        <p:spPr>
          <a:xfrm flipH="false" flipV="false" rot="0">
            <a:off x="10729073" y="5505138"/>
            <a:ext cx="62513" cy="62521"/>
          </a:xfrm>
          <a:custGeom>
            <a:avLst/>
            <a:gdLst/>
            <a:ahLst/>
            <a:cxnLst/>
            <a:rect r="r" b="b" t="t" l="l"/>
            <a:pathLst>
              <a:path h="62521" w="62513">
                <a:moveTo>
                  <a:pt x="0" y="0"/>
                </a:moveTo>
                <a:lnTo>
                  <a:pt x="62513" y="0"/>
                </a:lnTo>
                <a:lnTo>
                  <a:pt x="62513" y="62521"/>
                </a:lnTo>
                <a:lnTo>
                  <a:pt x="0" y="62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sp>
        <p:nvSpPr>
          <p:cNvPr name="Freeform 134" id="134"/>
          <p:cNvSpPr/>
          <p:nvPr/>
        </p:nvSpPr>
        <p:spPr>
          <a:xfrm flipH="false" flipV="false" rot="0">
            <a:off x="10850854" y="5428822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sp>
        <p:nvSpPr>
          <p:cNvPr name="Freeform 135" id="135"/>
          <p:cNvSpPr/>
          <p:nvPr/>
        </p:nvSpPr>
        <p:spPr>
          <a:xfrm flipH="false" flipV="false" rot="0">
            <a:off x="10917369" y="5664572"/>
            <a:ext cx="62514" cy="62522"/>
          </a:xfrm>
          <a:custGeom>
            <a:avLst/>
            <a:gdLst/>
            <a:ahLst/>
            <a:cxnLst/>
            <a:rect r="r" b="b" t="t" l="l"/>
            <a:pathLst>
              <a:path h="62522" w="62514">
                <a:moveTo>
                  <a:pt x="0" y="0"/>
                </a:moveTo>
                <a:lnTo>
                  <a:pt x="62514" y="0"/>
                </a:lnTo>
                <a:lnTo>
                  <a:pt x="62514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sp>
        <p:nvSpPr>
          <p:cNvPr name="Freeform 136" id="136"/>
          <p:cNvSpPr/>
          <p:nvPr/>
        </p:nvSpPr>
        <p:spPr>
          <a:xfrm flipH="false" flipV="false" rot="0">
            <a:off x="11010205" y="5416560"/>
            <a:ext cx="366857" cy="346608"/>
          </a:xfrm>
          <a:custGeom>
            <a:avLst/>
            <a:gdLst/>
            <a:ahLst/>
            <a:cxnLst/>
            <a:rect r="r" b="b" t="t" l="l"/>
            <a:pathLst>
              <a:path h="346608" w="366857">
                <a:moveTo>
                  <a:pt x="0" y="0"/>
                </a:moveTo>
                <a:lnTo>
                  <a:pt x="366857" y="0"/>
                </a:lnTo>
                <a:lnTo>
                  <a:pt x="366857" y="346608"/>
                </a:lnTo>
                <a:lnTo>
                  <a:pt x="0" y="3466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7" id="137"/>
          <p:cNvSpPr txBox="true"/>
          <p:nvPr/>
        </p:nvSpPr>
        <p:spPr>
          <a:xfrm rot="0">
            <a:off x="9486974" y="3177371"/>
            <a:ext cx="675946" cy="375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12"/>
              </a:lnSpc>
            </a:pPr>
            <a:r>
              <a:rPr lang="en-US" b="true" sz="844" spc="-1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MARTIS</a:t>
            </a:r>
          </a:p>
          <a:p>
            <a:pPr algn="r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CHIARAMONTI</a:t>
            </a:r>
          </a:p>
        </p:txBody>
      </p:sp>
      <p:sp>
        <p:nvSpPr>
          <p:cNvPr name="Freeform 138" id="138"/>
          <p:cNvSpPr/>
          <p:nvPr/>
        </p:nvSpPr>
        <p:spPr>
          <a:xfrm flipH="false" flipV="false" rot="0">
            <a:off x="9559758" y="3138532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4" y="0"/>
                </a:lnTo>
                <a:lnTo>
                  <a:pt x="210564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TextBox 139" id="139"/>
          <p:cNvSpPr txBox="true"/>
          <p:nvPr/>
        </p:nvSpPr>
        <p:spPr>
          <a:xfrm rot="0">
            <a:off x="9667144" y="2948681"/>
            <a:ext cx="374004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LAERRU</a:t>
            </a:r>
          </a:p>
        </p:txBody>
      </p:sp>
      <p:sp>
        <p:nvSpPr>
          <p:cNvPr name="Freeform 140" id="140"/>
          <p:cNvSpPr/>
          <p:nvPr/>
        </p:nvSpPr>
        <p:spPr>
          <a:xfrm flipH="false" flipV="false" rot="0">
            <a:off x="9440320" y="2906529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TextBox 141" id="141"/>
          <p:cNvSpPr txBox="true"/>
          <p:nvPr/>
        </p:nvSpPr>
        <p:spPr>
          <a:xfrm rot="0">
            <a:off x="8928161" y="3257413"/>
            <a:ext cx="297774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NULVI</a:t>
            </a:r>
          </a:p>
        </p:txBody>
      </p:sp>
      <p:sp>
        <p:nvSpPr>
          <p:cNvPr name="Freeform 142" id="142"/>
          <p:cNvSpPr/>
          <p:nvPr/>
        </p:nvSpPr>
        <p:spPr>
          <a:xfrm flipH="false" flipV="false" rot="0">
            <a:off x="8691249" y="3229870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TextBox 143" id="143"/>
          <p:cNvSpPr txBox="true"/>
          <p:nvPr/>
        </p:nvSpPr>
        <p:spPr>
          <a:xfrm rot="0">
            <a:off x="8939299" y="2934388"/>
            <a:ext cx="275143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BULZI</a:t>
            </a:r>
          </a:p>
        </p:txBody>
      </p:sp>
      <p:sp>
        <p:nvSpPr>
          <p:cNvPr name="Freeform 144" id="144"/>
          <p:cNvSpPr/>
          <p:nvPr/>
        </p:nvSpPr>
        <p:spPr>
          <a:xfrm flipH="false" flipV="false" rot="0">
            <a:off x="8704752" y="2913021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4" y="0"/>
                </a:lnTo>
                <a:lnTo>
                  <a:pt x="210564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grpSp>
        <p:nvGrpSpPr>
          <p:cNvPr name="Group 145" id="145"/>
          <p:cNvGrpSpPr/>
          <p:nvPr/>
        </p:nvGrpSpPr>
        <p:grpSpPr>
          <a:xfrm rot="0">
            <a:off x="11372916" y="5134450"/>
            <a:ext cx="308646" cy="187750"/>
            <a:chOff x="0" y="0"/>
            <a:chExt cx="438791" cy="266917"/>
          </a:xfrm>
        </p:grpSpPr>
        <p:sp>
          <p:nvSpPr>
            <p:cNvPr name="Freeform 146" id="146"/>
            <p:cNvSpPr/>
            <p:nvPr/>
          </p:nvSpPr>
          <p:spPr>
            <a:xfrm flipH="false" flipV="false" rot="0">
              <a:off x="0" y="11938"/>
              <a:ext cx="426847" cy="254635"/>
            </a:xfrm>
            <a:custGeom>
              <a:avLst/>
              <a:gdLst/>
              <a:ahLst/>
              <a:cxnLst/>
              <a:rect r="r" b="b" t="t" l="l"/>
              <a:pathLst>
                <a:path h="254635" w="426847">
                  <a:moveTo>
                    <a:pt x="426847" y="254635"/>
                  </a:moveTo>
                  <a:lnTo>
                    <a:pt x="11938" y="254635"/>
                  </a:lnTo>
                  <a:cubicBezTo>
                    <a:pt x="5334" y="254635"/>
                    <a:pt x="0" y="249301"/>
                    <a:pt x="0" y="242697"/>
                  </a:cubicBezTo>
                  <a:lnTo>
                    <a:pt x="0" y="0"/>
                  </a:lnTo>
                  <a:lnTo>
                    <a:pt x="23876" y="0"/>
                  </a:lnTo>
                  <a:lnTo>
                    <a:pt x="23876" y="242697"/>
                  </a:lnTo>
                  <a:lnTo>
                    <a:pt x="11938" y="242697"/>
                  </a:lnTo>
                  <a:lnTo>
                    <a:pt x="11938" y="230759"/>
                  </a:lnTo>
                  <a:lnTo>
                    <a:pt x="426847" y="230759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147" id="147"/>
          <p:cNvSpPr/>
          <p:nvPr/>
        </p:nvSpPr>
        <p:spPr>
          <a:xfrm flipH="false" flipV="false" rot="0">
            <a:off x="11350073" y="5080340"/>
            <a:ext cx="62513" cy="62522"/>
          </a:xfrm>
          <a:custGeom>
            <a:avLst/>
            <a:gdLst/>
            <a:ahLst/>
            <a:cxnLst/>
            <a:rect r="r" b="b" t="t" l="l"/>
            <a:pathLst>
              <a:path h="62522" w="62513">
                <a:moveTo>
                  <a:pt x="0" y="0"/>
                </a:moveTo>
                <a:lnTo>
                  <a:pt x="62513" y="0"/>
                </a:lnTo>
                <a:lnTo>
                  <a:pt x="62513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t="0" r="-7" b="0"/>
            </a:stretch>
          </a:blipFill>
        </p:spPr>
      </p:sp>
      <p:grpSp>
        <p:nvGrpSpPr>
          <p:cNvPr name="Group 148" id="148"/>
          <p:cNvGrpSpPr/>
          <p:nvPr/>
        </p:nvGrpSpPr>
        <p:grpSpPr>
          <a:xfrm rot="0">
            <a:off x="11620523" y="4978699"/>
            <a:ext cx="61495" cy="349740"/>
            <a:chOff x="0" y="0"/>
            <a:chExt cx="87425" cy="497212"/>
          </a:xfrm>
        </p:grpSpPr>
        <p:sp>
          <p:nvSpPr>
            <p:cNvPr name="Freeform 149" id="149"/>
            <p:cNvSpPr/>
            <p:nvPr/>
          </p:nvSpPr>
          <p:spPr>
            <a:xfrm flipH="false" flipV="false" rot="0">
              <a:off x="11938" y="0"/>
              <a:ext cx="74803" cy="484886"/>
            </a:xfrm>
            <a:custGeom>
              <a:avLst/>
              <a:gdLst/>
              <a:ahLst/>
              <a:cxnLst/>
              <a:rect r="r" b="b" t="t" l="l"/>
              <a:pathLst>
                <a:path h="484886" w="74803">
                  <a:moveTo>
                    <a:pt x="50927" y="484886"/>
                  </a:moveTo>
                  <a:lnTo>
                    <a:pt x="50927" y="11938"/>
                  </a:lnTo>
                  <a:lnTo>
                    <a:pt x="62865" y="11938"/>
                  </a:lnTo>
                  <a:lnTo>
                    <a:pt x="62865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62865" y="0"/>
                  </a:lnTo>
                  <a:cubicBezTo>
                    <a:pt x="69469" y="0"/>
                    <a:pt x="74803" y="5334"/>
                    <a:pt x="74803" y="11938"/>
                  </a:cubicBezTo>
                  <a:lnTo>
                    <a:pt x="74803" y="484886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150" id="150"/>
          <p:cNvGrpSpPr/>
          <p:nvPr/>
        </p:nvGrpSpPr>
        <p:grpSpPr>
          <a:xfrm rot="0">
            <a:off x="9816201" y="3577814"/>
            <a:ext cx="1674831" cy="1716519"/>
            <a:chOff x="0" y="0"/>
            <a:chExt cx="2381043" cy="2440309"/>
          </a:xfrm>
        </p:grpSpPr>
        <p:sp>
          <p:nvSpPr>
            <p:cNvPr name="Freeform 151" id="151"/>
            <p:cNvSpPr/>
            <p:nvPr/>
          </p:nvSpPr>
          <p:spPr>
            <a:xfrm flipH="false" flipV="false" rot="0">
              <a:off x="0" y="11938"/>
              <a:ext cx="2380615" cy="2416175"/>
            </a:xfrm>
            <a:custGeom>
              <a:avLst/>
              <a:gdLst/>
              <a:ahLst/>
              <a:cxnLst/>
              <a:rect r="r" b="b" t="t" l="l"/>
              <a:pathLst>
                <a:path h="2416175" w="2380615">
                  <a:moveTo>
                    <a:pt x="2356612" y="2416175"/>
                  </a:moveTo>
                  <a:lnTo>
                    <a:pt x="2356612" y="101854"/>
                  </a:lnTo>
                  <a:lnTo>
                    <a:pt x="2368550" y="101854"/>
                  </a:lnTo>
                  <a:lnTo>
                    <a:pt x="2368550" y="113792"/>
                  </a:lnTo>
                  <a:lnTo>
                    <a:pt x="11938" y="113792"/>
                  </a:lnTo>
                  <a:cubicBezTo>
                    <a:pt x="5334" y="113792"/>
                    <a:pt x="0" y="108458"/>
                    <a:pt x="0" y="101854"/>
                  </a:cubicBezTo>
                  <a:lnTo>
                    <a:pt x="0" y="0"/>
                  </a:lnTo>
                  <a:lnTo>
                    <a:pt x="23876" y="0"/>
                  </a:lnTo>
                  <a:lnTo>
                    <a:pt x="23876" y="101854"/>
                  </a:lnTo>
                  <a:lnTo>
                    <a:pt x="11938" y="101854"/>
                  </a:lnTo>
                  <a:lnTo>
                    <a:pt x="11938" y="89916"/>
                  </a:lnTo>
                  <a:lnTo>
                    <a:pt x="2368677" y="89916"/>
                  </a:lnTo>
                  <a:cubicBezTo>
                    <a:pt x="2375281" y="89916"/>
                    <a:pt x="2380615" y="95250"/>
                    <a:pt x="2380615" y="101854"/>
                  </a:cubicBezTo>
                  <a:lnTo>
                    <a:pt x="2380615" y="2416175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152" id="152"/>
          <p:cNvSpPr/>
          <p:nvPr/>
        </p:nvSpPr>
        <p:spPr>
          <a:xfrm flipH="false" flipV="false" rot="0">
            <a:off x="11451035" y="5282298"/>
            <a:ext cx="62514" cy="62521"/>
          </a:xfrm>
          <a:custGeom>
            <a:avLst/>
            <a:gdLst/>
            <a:ahLst/>
            <a:cxnLst/>
            <a:rect r="r" b="b" t="t" l="l"/>
            <a:pathLst>
              <a:path h="62521" w="62514">
                <a:moveTo>
                  <a:pt x="0" y="0"/>
                </a:moveTo>
                <a:lnTo>
                  <a:pt x="62514" y="0"/>
                </a:lnTo>
                <a:lnTo>
                  <a:pt x="62514" y="62522"/>
                </a:lnTo>
                <a:lnTo>
                  <a:pt x="0" y="6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" t="0" r="-6" b="0"/>
            </a:stretch>
          </a:blipFill>
        </p:spPr>
      </p:sp>
      <p:grpSp>
        <p:nvGrpSpPr>
          <p:cNvPr name="Group 153" id="153"/>
          <p:cNvGrpSpPr/>
          <p:nvPr/>
        </p:nvGrpSpPr>
        <p:grpSpPr>
          <a:xfrm rot="0">
            <a:off x="11559212" y="5051490"/>
            <a:ext cx="53004" cy="53004"/>
            <a:chOff x="0" y="0"/>
            <a:chExt cx="75353" cy="75353"/>
          </a:xfrm>
        </p:grpSpPr>
        <p:sp>
          <p:nvSpPr>
            <p:cNvPr name="Freeform 154" id="154"/>
            <p:cNvSpPr/>
            <p:nvPr/>
          </p:nvSpPr>
          <p:spPr>
            <a:xfrm flipH="false" flipV="false" rot="0">
              <a:off x="0" y="0"/>
              <a:ext cx="74930" cy="75057"/>
            </a:xfrm>
            <a:custGeom>
              <a:avLst/>
              <a:gdLst/>
              <a:ahLst/>
              <a:cxnLst/>
              <a:rect r="r" b="b" t="t" l="l"/>
              <a:pathLst>
                <a:path h="75057" w="74930">
                  <a:moveTo>
                    <a:pt x="37592" y="0"/>
                  </a:moveTo>
                  <a:lnTo>
                    <a:pt x="22987" y="2921"/>
                  </a:lnTo>
                  <a:lnTo>
                    <a:pt x="11049" y="11049"/>
                  </a:lnTo>
                  <a:lnTo>
                    <a:pt x="2921" y="22987"/>
                  </a:lnTo>
                  <a:lnTo>
                    <a:pt x="0" y="37592"/>
                  </a:lnTo>
                  <a:lnTo>
                    <a:pt x="2921" y="52197"/>
                  </a:lnTo>
                  <a:lnTo>
                    <a:pt x="10922" y="64135"/>
                  </a:lnTo>
                  <a:lnTo>
                    <a:pt x="22860" y="72136"/>
                  </a:lnTo>
                  <a:lnTo>
                    <a:pt x="37465" y="75057"/>
                  </a:lnTo>
                  <a:lnTo>
                    <a:pt x="52070" y="72136"/>
                  </a:lnTo>
                  <a:lnTo>
                    <a:pt x="64008" y="64135"/>
                  </a:lnTo>
                  <a:lnTo>
                    <a:pt x="72009" y="52197"/>
                  </a:lnTo>
                  <a:lnTo>
                    <a:pt x="74930" y="37592"/>
                  </a:lnTo>
                  <a:lnTo>
                    <a:pt x="72009" y="22987"/>
                  </a:lnTo>
                  <a:lnTo>
                    <a:pt x="64135" y="11049"/>
                  </a:lnTo>
                  <a:lnTo>
                    <a:pt x="52197" y="2921"/>
                  </a:lnTo>
                  <a:lnTo>
                    <a:pt x="37592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5" id="155"/>
          <p:cNvGrpSpPr/>
          <p:nvPr/>
        </p:nvGrpSpPr>
        <p:grpSpPr>
          <a:xfrm rot="0">
            <a:off x="10199834" y="3244912"/>
            <a:ext cx="76979" cy="422396"/>
            <a:chOff x="0" y="0"/>
            <a:chExt cx="109439" cy="600504"/>
          </a:xfrm>
        </p:grpSpPr>
        <p:sp>
          <p:nvSpPr>
            <p:cNvPr name="Freeform 156" id="156"/>
            <p:cNvSpPr/>
            <p:nvPr/>
          </p:nvSpPr>
          <p:spPr>
            <a:xfrm flipH="false" flipV="false" rot="0">
              <a:off x="11938" y="0"/>
              <a:ext cx="97028" cy="588518"/>
            </a:xfrm>
            <a:custGeom>
              <a:avLst/>
              <a:gdLst/>
              <a:ahLst/>
              <a:cxnLst/>
              <a:rect r="r" b="b" t="t" l="l"/>
              <a:pathLst>
                <a:path h="588518" w="97028">
                  <a:moveTo>
                    <a:pt x="73152" y="588518"/>
                  </a:moveTo>
                  <a:lnTo>
                    <a:pt x="73152" y="11938"/>
                  </a:lnTo>
                  <a:lnTo>
                    <a:pt x="85090" y="11938"/>
                  </a:lnTo>
                  <a:lnTo>
                    <a:pt x="85090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85090" y="0"/>
                  </a:lnTo>
                  <a:cubicBezTo>
                    <a:pt x="91694" y="0"/>
                    <a:pt x="97028" y="5334"/>
                    <a:pt x="97028" y="11938"/>
                  </a:cubicBezTo>
                  <a:lnTo>
                    <a:pt x="97028" y="588518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157" id="157"/>
          <p:cNvGrpSpPr/>
          <p:nvPr/>
        </p:nvGrpSpPr>
        <p:grpSpPr>
          <a:xfrm rot="0">
            <a:off x="10088923" y="3016152"/>
            <a:ext cx="157973" cy="238966"/>
            <a:chOff x="0" y="0"/>
            <a:chExt cx="224584" cy="339729"/>
          </a:xfrm>
        </p:grpSpPr>
        <p:sp>
          <p:nvSpPr>
            <p:cNvPr name="Freeform 158" id="158"/>
            <p:cNvSpPr/>
            <p:nvPr/>
          </p:nvSpPr>
          <p:spPr>
            <a:xfrm flipH="false" flipV="false" rot="0">
              <a:off x="11938" y="0"/>
              <a:ext cx="212217" cy="327279"/>
            </a:xfrm>
            <a:custGeom>
              <a:avLst/>
              <a:gdLst/>
              <a:ahLst/>
              <a:cxnLst/>
              <a:rect r="r" b="b" t="t" l="l"/>
              <a:pathLst>
                <a:path h="327279" w="212217">
                  <a:moveTo>
                    <a:pt x="188214" y="327279"/>
                  </a:moveTo>
                  <a:lnTo>
                    <a:pt x="188214" y="11938"/>
                  </a:lnTo>
                  <a:lnTo>
                    <a:pt x="200152" y="11938"/>
                  </a:lnTo>
                  <a:lnTo>
                    <a:pt x="200152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200279" y="0"/>
                  </a:lnTo>
                  <a:cubicBezTo>
                    <a:pt x="206883" y="0"/>
                    <a:pt x="212217" y="5334"/>
                    <a:pt x="212217" y="11938"/>
                  </a:cubicBezTo>
                  <a:lnTo>
                    <a:pt x="212217" y="327279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159" id="159"/>
          <p:cNvGrpSpPr/>
          <p:nvPr/>
        </p:nvGrpSpPr>
        <p:grpSpPr>
          <a:xfrm rot="0">
            <a:off x="9076769" y="3424883"/>
            <a:ext cx="758285" cy="237777"/>
            <a:chOff x="0" y="0"/>
            <a:chExt cx="1078025" cy="338039"/>
          </a:xfrm>
        </p:grpSpPr>
        <p:sp>
          <p:nvSpPr>
            <p:cNvPr name="Freeform 160" id="160"/>
            <p:cNvSpPr/>
            <p:nvPr/>
          </p:nvSpPr>
          <p:spPr>
            <a:xfrm flipH="false" flipV="false" rot="0">
              <a:off x="0" y="11938"/>
              <a:ext cx="1066038" cy="325628"/>
            </a:xfrm>
            <a:custGeom>
              <a:avLst/>
              <a:gdLst/>
              <a:ahLst/>
              <a:cxnLst/>
              <a:rect r="r" b="b" t="t" l="l"/>
              <a:pathLst>
                <a:path h="325628" w="1066038">
                  <a:moveTo>
                    <a:pt x="1066038" y="325628"/>
                  </a:moveTo>
                  <a:lnTo>
                    <a:pt x="11938" y="325628"/>
                  </a:lnTo>
                  <a:cubicBezTo>
                    <a:pt x="5334" y="325628"/>
                    <a:pt x="0" y="320294"/>
                    <a:pt x="0" y="313690"/>
                  </a:cubicBezTo>
                  <a:lnTo>
                    <a:pt x="0" y="0"/>
                  </a:lnTo>
                  <a:lnTo>
                    <a:pt x="23876" y="0"/>
                  </a:lnTo>
                  <a:lnTo>
                    <a:pt x="23876" y="313563"/>
                  </a:lnTo>
                  <a:lnTo>
                    <a:pt x="11938" y="313563"/>
                  </a:lnTo>
                  <a:lnTo>
                    <a:pt x="11938" y="301625"/>
                  </a:lnTo>
                  <a:lnTo>
                    <a:pt x="1066038" y="301625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161" id="161"/>
          <p:cNvGrpSpPr/>
          <p:nvPr/>
        </p:nvGrpSpPr>
        <p:grpSpPr>
          <a:xfrm rot="0">
            <a:off x="11131321" y="3840623"/>
            <a:ext cx="230034" cy="967322"/>
            <a:chOff x="0" y="0"/>
            <a:chExt cx="327031" cy="1375205"/>
          </a:xfrm>
        </p:grpSpPr>
        <p:sp>
          <p:nvSpPr>
            <p:cNvPr name="Freeform 162" id="162"/>
            <p:cNvSpPr/>
            <p:nvPr/>
          </p:nvSpPr>
          <p:spPr>
            <a:xfrm flipH="false" flipV="false" rot="0">
              <a:off x="11938" y="0"/>
              <a:ext cx="314452" cy="1362583"/>
            </a:xfrm>
            <a:custGeom>
              <a:avLst/>
              <a:gdLst/>
              <a:ahLst/>
              <a:cxnLst/>
              <a:rect r="r" b="b" t="t" l="l"/>
              <a:pathLst>
                <a:path h="1362583" w="314452">
                  <a:moveTo>
                    <a:pt x="290576" y="1362583"/>
                  </a:moveTo>
                  <a:lnTo>
                    <a:pt x="290576" y="11938"/>
                  </a:lnTo>
                  <a:lnTo>
                    <a:pt x="302514" y="11938"/>
                  </a:lnTo>
                  <a:lnTo>
                    <a:pt x="302514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302514" y="0"/>
                  </a:lnTo>
                  <a:cubicBezTo>
                    <a:pt x="309118" y="0"/>
                    <a:pt x="314452" y="5334"/>
                    <a:pt x="314452" y="11938"/>
                  </a:cubicBezTo>
                  <a:lnTo>
                    <a:pt x="314452" y="1362583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TextBox 163" id="163"/>
          <p:cNvSpPr txBox="true"/>
          <p:nvPr/>
        </p:nvSpPr>
        <p:spPr>
          <a:xfrm rot="0">
            <a:off x="10430955" y="3771965"/>
            <a:ext cx="653315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CASTELSARDO</a:t>
            </a:r>
          </a:p>
        </p:txBody>
      </p:sp>
      <p:sp>
        <p:nvSpPr>
          <p:cNvPr name="Freeform 164" id="164"/>
          <p:cNvSpPr/>
          <p:nvPr/>
        </p:nvSpPr>
        <p:spPr>
          <a:xfrm flipH="false" flipV="false" rot="0">
            <a:off x="10201838" y="3737776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grpSp>
        <p:nvGrpSpPr>
          <p:cNvPr name="Group 165" id="165"/>
          <p:cNvGrpSpPr/>
          <p:nvPr/>
        </p:nvGrpSpPr>
        <p:grpSpPr>
          <a:xfrm rot="0">
            <a:off x="10850789" y="4790631"/>
            <a:ext cx="89484" cy="315196"/>
            <a:chOff x="0" y="0"/>
            <a:chExt cx="127216" cy="448103"/>
          </a:xfrm>
        </p:grpSpPr>
        <p:sp>
          <p:nvSpPr>
            <p:cNvPr name="Freeform 166" id="166"/>
            <p:cNvSpPr/>
            <p:nvPr/>
          </p:nvSpPr>
          <p:spPr>
            <a:xfrm flipH="false" flipV="false" rot="0">
              <a:off x="0" y="11938"/>
              <a:ext cx="115189" cy="435864"/>
            </a:xfrm>
            <a:custGeom>
              <a:avLst/>
              <a:gdLst/>
              <a:ahLst/>
              <a:cxnLst/>
              <a:rect r="r" b="b" t="t" l="l"/>
              <a:pathLst>
                <a:path h="435864" w="115189">
                  <a:moveTo>
                    <a:pt x="115189" y="435864"/>
                  </a:moveTo>
                  <a:lnTo>
                    <a:pt x="11938" y="435864"/>
                  </a:lnTo>
                  <a:cubicBezTo>
                    <a:pt x="5334" y="435864"/>
                    <a:pt x="0" y="430530"/>
                    <a:pt x="0" y="423926"/>
                  </a:cubicBezTo>
                  <a:lnTo>
                    <a:pt x="0" y="0"/>
                  </a:lnTo>
                  <a:lnTo>
                    <a:pt x="23876" y="0"/>
                  </a:lnTo>
                  <a:lnTo>
                    <a:pt x="23876" y="423926"/>
                  </a:lnTo>
                  <a:lnTo>
                    <a:pt x="11938" y="423926"/>
                  </a:lnTo>
                  <a:lnTo>
                    <a:pt x="11938" y="411988"/>
                  </a:lnTo>
                  <a:lnTo>
                    <a:pt x="115189" y="411988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167" id="167"/>
          <p:cNvGrpSpPr/>
          <p:nvPr/>
        </p:nvGrpSpPr>
        <p:grpSpPr>
          <a:xfrm rot="0">
            <a:off x="11122006" y="4117069"/>
            <a:ext cx="135937" cy="851783"/>
            <a:chOff x="0" y="0"/>
            <a:chExt cx="193256" cy="1210948"/>
          </a:xfrm>
        </p:grpSpPr>
        <p:sp>
          <p:nvSpPr>
            <p:cNvPr name="Freeform 168" id="168"/>
            <p:cNvSpPr/>
            <p:nvPr/>
          </p:nvSpPr>
          <p:spPr>
            <a:xfrm flipH="false" flipV="false" rot="0">
              <a:off x="11938" y="0"/>
              <a:ext cx="168783" cy="1210564"/>
            </a:xfrm>
            <a:custGeom>
              <a:avLst/>
              <a:gdLst/>
              <a:ahLst/>
              <a:cxnLst/>
              <a:rect r="r" b="b" t="t" l="l"/>
              <a:pathLst>
                <a:path h="1210564" w="168783">
                  <a:moveTo>
                    <a:pt x="168783" y="1210564"/>
                  </a:moveTo>
                  <a:lnTo>
                    <a:pt x="84328" y="1210564"/>
                  </a:lnTo>
                  <a:cubicBezTo>
                    <a:pt x="77724" y="1210564"/>
                    <a:pt x="72390" y="1205230"/>
                    <a:pt x="72390" y="1198626"/>
                  </a:cubicBezTo>
                  <a:lnTo>
                    <a:pt x="72390" y="11938"/>
                  </a:lnTo>
                  <a:lnTo>
                    <a:pt x="84328" y="11938"/>
                  </a:lnTo>
                  <a:lnTo>
                    <a:pt x="84328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84328" y="0"/>
                  </a:lnTo>
                  <a:cubicBezTo>
                    <a:pt x="90932" y="0"/>
                    <a:pt x="96266" y="5334"/>
                    <a:pt x="96266" y="11938"/>
                  </a:cubicBezTo>
                  <a:lnTo>
                    <a:pt x="96266" y="1198499"/>
                  </a:lnTo>
                  <a:lnTo>
                    <a:pt x="84328" y="1198499"/>
                  </a:lnTo>
                  <a:lnTo>
                    <a:pt x="84328" y="1186561"/>
                  </a:lnTo>
                  <a:lnTo>
                    <a:pt x="168656" y="1186561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169" id="169"/>
          <p:cNvSpPr/>
          <p:nvPr/>
        </p:nvSpPr>
        <p:spPr>
          <a:xfrm flipH="false" flipV="false" rot="0">
            <a:off x="10502000" y="4013937"/>
            <a:ext cx="210565" cy="210594"/>
          </a:xfrm>
          <a:custGeom>
            <a:avLst/>
            <a:gdLst/>
            <a:ahLst/>
            <a:cxnLst/>
            <a:rect r="r" b="b" t="t" l="l"/>
            <a:pathLst>
              <a:path h="210594" w="210565">
                <a:moveTo>
                  <a:pt x="0" y="0"/>
                </a:moveTo>
                <a:lnTo>
                  <a:pt x="210564" y="0"/>
                </a:lnTo>
                <a:lnTo>
                  <a:pt x="210564" y="210594"/>
                </a:lnTo>
                <a:lnTo>
                  <a:pt x="0" y="21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TextBox 170" id="170"/>
          <p:cNvSpPr txBox="true"/>
          <p:nvPr/>
        </p:nvSpPr>
        <p:spPr>
          <a:xfrm rot="0">
            <a:off x="10705271" y="4623836"/>
            <a:ext cx="326955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SORSO</a:t>
            </a:r>
          </a:p>
        </p:txBody>
      </p:sp>
      <p:sp>
        <p:nvSpPr>
          <p:cNvPr name="Freeform 171" id="171"/>
          <p:cNvSpPr/>
          <p:nvPr/>
        </p:nvSpPr>
        <p:spPr>
          <a:xfrm flipH="false" flipV="false" rot="0">
            <a:off x="10481597" y="4586690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TextBox 172" id="172"/>
          <p:cNvSpPr txBox="true"/>
          <p:nvPr/>
        </p:nvSpPr>
        <p:spPr>
          <a:xfrm rot="0">
            <a:off x="10587915" y="4375136"/>
            <a:ext cx="425221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SENNORI</a:t>
            </a:r>
          </a:p>
        </p:txBody>
      </p:sp>
      <p:sp>
        <p:nvSpPr>
          <p:cNvPr name="Freeform 173" id="173"/>
          <p:cNvSpPr/>
          <p:nvPr/>
        </p:nvSpPr>
        <p:spPr>
          <a:xfrm flipH="false" flipV="false" rot="0">
            <a:off x="10369538" y="4322532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4" y="0"/>
                </a:lnTo>
                <a:lnTo>
                  <a:pt x="210564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grpSp>
        <p:nvGrpSpPr>
          <p:cNvPr name="Group 174" id="174"/>
          <p:cNvGrpSpPr/>
          <p:nvPr/>
        </p:nvGrpSpPr>
        <p:grpSpPr>
          <a:xfrm rot="0">
            <a:off x="11061376" y="4441124"/>
            <a:ext cx="40055" cy="633220"/>
            <a:chOff x="0" y="0"/>
            <a:chExt cx="56945" cy="900225"/>
          </a:xfrm>
        </p:grpSpPr>
        <p:sp>
          <p:nvSpPr>
            <p:cNvPr name="Freeform 175" id="175"/>
            <p:cNvSpPr/>
            <p:nvPr/>
          </p:nvSpPr>
          <p:spPr>
            <a:xfrm flipH="false" flipV="false" rot="0">
              <a:off x="11938" y="0"/>
              <a:ext cx="44704" cy="888238"/>
            </a:xfrm>
            <a:custGeom>
              <a:avLst/>
              <a:gdLst/>
              <a:ahLst/>
              <a:cxnLst/>
              <a:rect r="r" b="b" t="t" l="l"/>
              <a:pathLst>
                <a:path h="888238" w="44704">
                  <a:moveTo>
                    <a:pt x="20828" y="888238"/>
                  </a:moveTo>
                  <a:lnTo>
                    <a:pt x="20828" y="11938"/>
                  </a:lnTo>
                  <a:lnTo>
                    <a:pt x="32766" y="11938"/>
                  </a:lnTo>
                  <a:lnTo>
                    <a:pt x="32766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32766" y="0"/>
                  </a:lnTo>
                  <a:cubicBezTo>
                    <a:pt x="39370" y="0"/>
                    <a:pt x="44704" y="5334"/>
                    <a:pt x="44704" y="11938"/>
                  </a:cubicBezTo>
                  <a:lnTo>
                    <a:pt x="44704" y="888238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176" id="176"/>
          <p:cNvGrpSpPr/>
          <p:nvPr/>
        </p:nvGrpSpPr>
        <p:grpSpPr>
          <a:xfrm rot="0">
            <a:off x="11210652" y="5530680"/>
            <a:ext cx="154400" cy="200257"/>
            <a:chOff x="0" y="0"/>
            <a:chExt cx="219504" cy="284697"/>
          </a:xfrm>
        </p:grpSpPr>
        <p:sp>
          <p:nvSpPr>
            <p:cNvPr name="Freeform 177" id="177"/>
            <p:cNvSpPr/>
            <p:nvPr/>
          </p:nvSpPr>
          <p:spPr>
            <a:xfrm flipH="false" flipV="false" rot="0">
              <a:off x="0" y="0"/>
              <a:ext cx="218694" cy="272415"/>
            </a:xfrm>
            <a:custGeom>
              <a:avLst/>
              <a:gdLst/>
              <a:ahLst/>
              <a:cxnLst/>
              <a:rect r="r" b="b" t="t" l="l"/>
              <a:pathLst>
                <a:path h="272415" w="218694">
                  <a:moveTo>
                    <a:pt x="194818" y="231394"/>
                  </a:moveTo>
                  <a:lnTo>
                    <a:pt x="194818" y="11938"/>
                  </a:lnTo>
                  <a:lnTo>
                    <a:pt x="206756" y="11938"/>
                  </a:lnTo>
                  <a:lnTo>
                    <a:pt x="206756" y="23876"/>
                  </a:lnTo>
                  <a:lnTo>
                    <a:pt x="11938" y="23876"/>
                  </a:lnTo>
                  <a:lnTo>
                    <a:pt x="11938" y="11938"/>
                  </a:lnTo>
                  <a:lnTo>
                    <a:pt x="23876" y="11938"/>
                  </a:lnTo>
                  <a:lnTo>
                    <a:pt x="23876" y="272415"/>
                  </a:lnTo>
                  <a:lnTo>
                    <a:pt x="0" y="272415"/>
                  </a:lnTo>
                  <a:lnTo>
                    <a:pt x="0" y="11938"/>
                  </a:lnTo>
                  <a:cubicBezTo>
                    <a:pt x="0" y="5334"/>
                    <a:pt x="5334" y="0"/>
                    <a:pt x="11938" y="0"/>
                  </a:cubicBezTo>
                  <a:lnTo>
                    <a:pt x="206756" y="0"/>
                  </a:lnTo>
                  <a:cubicBezTo>
                    <a:pt x="213360" y="0"/>
                    <a:pt x="218694" y="5334"/>
                    <a:pt x="218694" y="11938"/>
                  </a:cubicBezTo>
                  <a:lnTo>
                    <a:pt x="218694" y="231394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178" id="178"/>
          <p:cNvGrpSpPr/>
          <p:nvPr/>
        </p:nvGrpSpPr>
        <p:grpSpPr>
          <a:xfrm rot="0">
            <a:off x="11021586" y="5448374"/>
            <a:ext cx="19922" cy="104490"/>
            <a:chOff x="0" y="0"/>
            <a:chExt cx="28323" cy="148549"/>
          </a:xfrm>
        </p:grpSpPr>
        <p:sp>
          <p:nvSpPr>
            <p:cNvPr name="Freeform 179" id="179"/>
            <p:cNvSpPr/>
            <p:nvPr/>
          </p:nvSpPr>
          <p:spPr>
            <a:xfrm flipH="false" flipV="false" rot="0">
              <a:off x="889" y="889"/>
              <a:ext cx="25781" cy="146050"/>
            </a:xfrm>
            <a:custGeom>
              <a:avLst/>
              <a:gdLst/>
              <a:ahLst/>
              <a:cxnLst/>
              <a:rect r="r" b="b" t="t" l="l"/>
              <a:pathLst>
                <a:path h="146050" w="25781">
                  <a:moveTo>
                    <a:pt x="25781" y="0"/>
                  </a:moveTo>
                  <a:lnTo>
                    <a:pt x="25781" y="146050"/>
                  </a:lnTo>
                  <a:lnTo>
                    <a:pt x="0" y="146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180" id="180"/>
          <p:cNvGrpSpPr/>
          <p:nvPr/>
        </p:nvGrpSpPr>
        <p:grpSpPr>
          <a:xfrm rot="0">
            <a:off x="8019924" y="4756198"/>
            <a:ext cx="2717636" cy="788658"/>
            <a:chOff x="0" y="0"/>
            <a:chExt cx="3863559" cy="1121205"/>
          </a:xfrm>
        </p:grpSpPr>
        <p:sp>
          <p:nvSpPr>
            <p:cNvPr name="Freeform 181" id="181"/>
            <p:cNvSpPr/>
            <p:nvPr/>
          </p:nvSpPr>
          <p:spPr>
            <a:xfrm flipH="false" flipV="false" rot="0">
              <a:off x="11938" y="0"/>
              <a:ext cx="3839591" cy="1121156"/>
            </a:xfrm>
            <a:custGeom>
              <a:avLst/>
              <a:gdLst/>
              <a:ahLst/>
              <a:cxnLst/>
              <a:rect r="r" b="b" t="t" l="l"/>
              <a:pathLst>
                <a:path h="1121156" w="3839591">
                  <a:moveTo>
                    <a:pt x="3839591" y="1121156"/>
                  </a:moveTo>
                  <a:lnTo>
                    <a:pt x="718058" y="1121156"/>
                  </a:lnTo>
                  <a:cubicBezTo>
                    <a:pt x="711454" y="1121156"/>
                    <a:pt x="706120" y="1115822"/>
                    <a:pt x="706120" y="1109218"/>
                  </a:cubicBezTo>
                  <a:lnTo>
                    <a:pt x="706120" y="11938"/>
                  </a:lnTo>
                  <a:lnTo>
                    <a:pt x="718058" y="11938"/>
                  </a:lnTo>
                  <a:lnTo>
                    <a:pt x="718058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718058" y="0"/>
                  </a:lnTo>
                  <a:cubicBezTo>
                    <a:pt x="724662" y="0"/>
                    <a:pt x="729996" y="5334"/>
                    <a:pt x="729996" y="11938"/>
                  </a:cubicBezTo>
                  <a:lnTo>
                    <a:pt x="729996" y="1109218"/>
                  </a:lnTo>
                  <a:lnTo>
                    <a:pt x="718058" y="1109218"/>
                  </a:lnTo>
                  <a:lnTo>
                    <a:pt x="718058" y="1097280"/>
                  </a:lnTo>
                  <a:lnTo>
                    <a:pt x="3839591" y="1097280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182" id="182"/>
          <p:cNvSpPr/>
          <p:nvPr/>
        </p:nvSpPr>
        <p:spPr>
          <a:xfrm flipH="false" flipV="false" rot="0">
            <a:off x="7386919" y="4642381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Freeform 183" id="183"/>
          <p:cNvSpPr/>
          <p:nvPr/>
        </p:nvSpPr>
        <p:spPr>
          <a:xfrm flipH="false" flipV="false" rot="0">
            <a:off x="7540707" y="4321944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545" t="0" r="-1545" b="0"/>
            </a:stretch>
          </a:blipFill>
        </p:spPr>
      </p:sp>
      <p:sp>
        <p:nvSpPr>
          <p:cNvPr name="TextBox 184" id="184"/>
          <p:cNvSpPr txBox="true"/>
          <p:nvPr/>
        </p:nvSpPr>
        <p:spPr>
          <a:xfrm rot="0">
            <a:off x="7678845" y="3557568"/>
            <a:ext cx="506811" cy="375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CARGEGHE</a:t>
            </a:r>
          </a:p>
          <a:p>
            <a:pPr algn="ctr">
              <a:lnSpc>
                <a:spcPts val="1012"/>
              </a:lnSpc>
            </a:pPr>
            <a:r>
              <a:rPr lang="en-US" b="true" sz="844" spc="3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OSSI</a:t>
            </a:r>
          </a:p>
        </p:txBody>
      </p:sp>
      <p:sp>
        <p:nvSpPr>
          <p:cNvPr name="TextBox 185" id="185"/>
          <p:cNvSpPr txBox="true"/>
          <p:nvPr/>
        </p:nvSpPr>
        <p:spPr>
          <a:xfrm rot="0">
            <a:off x="7803956" y="3274564"/>
            <a:ext cx="367453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BANARI</a:t>
            </a:r>
          </a:p>
        </p:txBody>
      </p:sp>
      <p:sp>
        <p:nvSpPr>
          <p:cNvPr name="Freeform 186" id="186"/>
          <p:cNvSpPr/>
          <p:nvPr/>
        </p:nvSpPr>
        <p:spPr>
          <a:xfrm flipH="false" flipV="false" rot="0">
            <a:off x="7547572" y="3227206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Freeform 187" id="187"/>
          <p:cNvSpPr/>
          <p:nvPr/>
        </p:nvSpPr>
        <p:spPr>
          <a:xfrm flipH="false" flipV="false" rot="0">
            <a:off x="7414886" y="4019329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Freeform 188" id="188"/>
          <p:cNvSpPr/>
          <p:nvPr/>
        </p:nvSpPr>
        <p:spPr>
          <a:xfrm flipH="false" flipV="false" rot="0">
            <a:off x="7414960" y="2957186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4" y="0"/>
                </a:lnTo>
                <a:lnTo>
                  <a:pt x="210564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Freeform 189" id="189"/>
          <p:cNvSpPr/>
          <p:nvPr/>
        </p:nvSpPr>
        <p:spPr>
          <a:xfrm flipH="false" flipV="false" rot="0">
            <a:off x="7414960" y="3519298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4" y="0"/>
                </a:lnTo>
                <a:lnTo>
                  <a:pt x="210564" y="210594"/>
                </a:lnTo>
                <a:lnTo>
                  <a:pt x="0" y="2105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545" t="0" r="-1545" b="0"/>
            </a:stretch>
          </a:blipFill>
        </p:spPr>
      </p:sp>
      <p:sp>
        <p:nvSpPr>
          <p:cNvPr name="Freeform 190" id="190"/>
          <p:cNvSpPr/>
          <p:nvPr/>
        </p:nvSpPr>
        <p:spPr>
          <a:xfrm flipH="false" flipV="false" rot="0">
            <a:off x="7540708" y="3739453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545" t="0" r="-1545" b="0"/>
            </a:stretch>
          </a:blipFill>
        </p:spPr>
      </p:sp>
      <p:sp>
        <p:nvSpPr>
          <p:cNvPr name="Freeform 191" id="191"/>
          <p:cNvSpPr/>
          <p:nvPr/>
        </p:nvSpPr>
        <p:spPr>
          <a:xfrm flipH="false" flipV="false" rot="0">
            <a:off x="8073146" y="3069619"/>
            <a:ext cx="2534378" cy="2437411"/>
          </a:xfrm>
          <a:custGeom>
            <a:avLst/>
            <a:gdLst/>
            <a:ahLst/>
            <a:cxnLst/>
            <a:rect r="r" b="b" t="t" l="l"/>
            <a:pathLst>
              <a:path h="2437411" w="2534378">
                <a:moveTo>
                  <a:pt x="0" y="0"/>
                </a:moveTo>
                <a:lnTo>
                  <a:pt x="2534378" y="0"/>
                </a:lnTo>
                <a:lnTo>
                  <a:pt x="2534378" y="2437411"/>
                </a:lnTo>
                <a:lnTo>
                  <a:pt x="0" y="24374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2" id="192"/>
          <p:cNvSpPr/>
          <p:nvPr/>
        </p:nvSpPr>
        <p:spPr>
          <a:xfrm flipH="false" flipV="false" rot="0">
            <a:off x="8821468" y="3774928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TextBox 193" id="193"/>
          <p:cNvSpPr txBox="true"/>
          <p:nvPr/>
        </p:nvSpPr>
        <p:spPr>
          <a:xfrm rot="0">
            <a:off x="8956126" y="4549513"/>
            <a:ext cx="387106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SASSARI</a:t>
            </a:r>
          </a:p>
        </p:txBody>
      </p:sp>
      <p:sp>
        <p:nvSpPr>
          <p:cNvPr name="Freeform 194" id="194"/>
          <p:cNvSpPr/>
          <p:nvPr/>
        </p:nvSpPr>
        <p:spPr>
          <a:xfrm flipH="false" flipV="false" rot="0">
            <a:off x="8671412" y="4509127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45" t="0" r="-1545" b="0"/>
            </a:stretch>
          </a:blipFill>
        </p:spPr>
      </p:sp>
      <p:sp>
        <p:nvSpPr>
          <p:cNvPr name="Freeform 195" id="195"/>
          <p:cNvSpPr/>
          <p:nvPr/>
        </p:nvSpPr>
        <p:spPr>
          <a:xfrm flipH="false" flipV="false" rot="0">
            <a:off x="8710884" y="4079119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5"/>
                </a:lnTo>
                <a:lnTo>
                  <a:pt x="0" y="210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sp>
        <p:nvSpPr>
          <p:cNvPr name="Freeform 196" id="196"/>
          <p:cNvSpPr/>
          <p:nvPr/>
        </p:nvSpPr>
        <p:spPr>
          <a:xfrm flipH="false" flipV="false" rot="0">
            <a:off x="8658083" y="5233735"/>
            <a:ext cx="210565" cy="210595"/>
          </a:xfrm>
          <a:custGeom>
            <a:avLst/>
            <a:gdLst/>
            <a:ahLst/>
            <a:cxnLst/>
            <a:rect r="r" b="b" t="t" l="l"/>
            <a:pathLst>
              <a:path h="210595" w="210565">
                <a:moveTo>
                  <a:pt x="0" y="0"/>
                </a:moveTo>
                <a:lnTo>
                  <a:pt x="210565" y="0"/>
                </a:lnTo>
                <a:lnTo>
                  <a:pt x="210565" y="210594"/>
                </a:lnTo>
                <a:lnTo>
                  <a:pt x="0" y="21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45" t="0" r="-1545" b="0"/>
            </a:stretch>
          </a:blipFill>
        </p:spPr>
      </p:sp>
      <p:grpSp>
        <p:nvGrpSpPr>
          <p:cNvPr name="Group 197" id="197"/>
          <p:cNvGrpSpPr/>
          <p:nvPr/>
        </p:nvGrpSpPr>
        <p:grpSpPr>
          <a:xfrm rot="0">
            <a:off x="9712489" y="4191911"/>
            <a:ext cx="777938" cy="830940"/>
            <a:chOff x="0" y="0"/>
            <a:chExt cx="1105964" cy="1181316"/>
          </a:xfrm>
        </p:grpSpPr>
        <p:sp>
          <p:nvSpPr>
            <p:cNvPr name="Freeform 198" id="198"/>
            <p:cNvSpPr/>
            <p:nvPr/>
          </p:nvSpPr>
          <p:spPr>
            <a:xfrm flipH="false" flipV="false" rot="0">
              <a:off x="0" y="11938"/>
              <a:ext cx="1105408" cy="1156843"/>
            </a:xfrm>
            <a:custGeom>
              <a:avLst/>
              <a:gdLst/>
              <a:ahLst/>
              <a:cxnLst/>
              <a:rect r="r" b="b" t="t" l="l"/>
              <a:pathLst>
                <a:path h="1156843" w="1105408">
                  <a:moveTo>
                    <a:pt x="1081405" y="1156843"/>
                  </a:moveTo>
                  <a:lnTo>
                    <a:pt x="1081405" y="927100"/>
                  </a:lnTo>
                  <a:lnTo>
                    <a:pt x="1093343" y="927100"/>
                  </a:lnTo>
                  <a:lnTo>
                    <a:pt x="1093343" y="939038"/>
                  </a:lnTo>
                  <a:lnTo>
                    <a:pt x="11938" y="939038"/>
                  </a:lnTo>
                  <a:cubicBezTo>
                    <a:pt x="5334" y="939038"/>
                    <a:pt x="0" y="933704"/>
                    <a:pt x="0" y="927100"/>
                  </a:cubicBezTo>
                  <a:lnTo>
                    <a:pt x="0" y="0"/>
                  </a:lnTo>
                  <a:lnTo>
                    <a:pt x="23876" y="0"/>
                  </a:lnTo>
                  <a:lnTo>
                    <a:pt x="23876" y="927100"/>
                  </a:lnTo>
                  <a:lnTo>
                    <a:pt x="11938" y="927100"/>
                  </a:lnTo>
                  <a:lnTo>
                    <a:pt x="11938" y="915162"/>
                  </a:lnTo>
                  <a:lnTo>
                    <a:pt x="1093470" y="915162"/>
                  </a:lnTo>
                  <a:cubicBezTo>
                    <a:pt x="1100074" y="915162"/>
                    <a:pt x="1105408" y="920496"/>
                    <a:pt x="1105408" y="927100"/>
                  </a:cubicBezTo>
                  <a:lnTo>
                    <a:pt x="1105408" y="1156843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199" id="199"/>
          <p:cNvGrpSpPr/>
          <p:nvPr/>
        </p:nvGrpSpPr>
        <p:grpSpPr>
          <a:xfrm rot="0">
            <a:off x="9400633" y="5330618"/>
            <a:ext cx="1173977" cy="164525"/>
            <a:chOff x="0" y="0"/>
            <a:chExt cx="1668999" cy="233899"/>
          </a:xfrm>
        </p:grpSpPr>
        <p:sp>
          <p:nvSpPr>
            <p:cNvPr name="Freeform 200" id="200"/>
            <p:cNvSpPr/>
            <p:nvPr/>
          </p:nvSpPr>
          <p:spPr>
            <a:xfrm flipH="false" flipV="false" rot="0">
              <a:off x="11938" y="0"/>
              <a:ext cx="1644650" cy="233172"/>
            </a:xfrm>
            <a:custGeom>
              <a:avLst/>
              <a:gdLst/>
              <a:ahLst/>
              <a:cxnLst/>
              <a:rect r="r" b="b" t="t" l="l"/>
              <a:pathLst>
                <a:path h="233172" w="1644650">
                  <a:moveTo>
                    <a:pt x="1644523" y="233172"/>
                  </a:moveTo>
                  <a:lnTo>
                    <a:pt x="822325" y="233172"/>
                  </a:lnTo>
                  <a:cubicBezTo>
                    <a:pt x="815721" y="233172"/>
                    <a:pt x="810387" y="227838"/>
                    <a:pt x="810387" y="221234"/>
                  </a:cubicBezTo>
                  <a:lnTo>
                    <a:pt x="810387" y="11938"/>
                  </a:lnTo>
                  <a:lnTo>
                    <a:pt x="822325" y="11938"/>
                  </a:lnTo>
                  <a:lnTo>
                    <a:pt x="822325" y="23876"/>
                  </a:lnTo>
                  <a:lnTo>
                    <a:pt x="0" y="23876"/>
                  </a:lnTo>
                  <a:lnTo>
                    <a:pt x="0" y="0"/>
                  </a:lnTo>
                  <a:lnTo>
                    <a:pt x="822325" y="0"/>
                  </a:lnTo>
                  <a:cubicBezTo>
                    <a:pt x="828929" y="0"/>
                    <a:pt x="834263" y="5334"/>
                    <a:pt x="834263" y="11938"/>
                  </a:cubicBezTo>
                  <a:lnTo>
                    <a:pt x="834263" y="221107"/>
                  </a:lnTo>
                  <a:lnTo>
                    <a:pt x="822325" y="221107"/>
                  </a:lnTo>
                  <a:lnTo>
                    <a:pt x="822325" y="209169"/>
                  </a:lnTo>
                  <a:lnTo>
                    <a:pt x="1644650" y="209169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grpSp>
        <p:nvGrpSpPr>
          <p:cNvPr name="Group 201" id="201"/>
          <p:cNvGrpSpPr/>
          <p:nvPr/>
        </p:nvGrpSpPr>
        <p:grpSpPr>
          <a:xfrm rot="0">
            <a:off x="9132182" y="4715367"/>
            <a:ext cx="1262712" cy="517682"/>
            <a:chOff x="0" y="0"/>
            <a:chExt cx="1795149" cy="735969"/>
          </a:xfrm>
        </p:grpSpPr>
        <p:sp>
          <p:nvSpPr>
            <p:cNvPr name="Freeform 202" id="202"/>
            <p:cNvSpPr/>
            <p:nvPr/>
          </p:nvSpPr>
          <p:spPr>
            <a:xfrm flipH="false" flipV="false" rot="0">
              <a:off x="0" y="11938"/>
              <a:ext cx="1794637" cy="711962"/>
            </a:xfrm>
            <a:custGeom>
              <a:avLst/>
              <a:gdLst/>
              <a:ahLst/>
              <a:cxnLst/>
              <a:rect r="r" b="b" t="t" l="l"/>
              <a:pathLst>
                <a:path h="711962" w="1794637">
                  <a:moveTo>
                    <a:pt x="1770761" y="711962"/>
                  </a:moveTo>
                  <a:lnTo>
                    <a:pt x="1770761" y="499618"/>
                  </a:lnTo>
                  <a:lnTo>
                    <a:pt x="1782699" y="499618"/>
                  </a:lnTo>
                  <a:lnTo>
                    <a:pt x="1782699" y="511556"/>
                  </a:lnTo>
                  <a:lnTo>
                    <a:pt x="11938" y="511556"/>
                  </a:lnTo>
                  <a:cubicBezTo>
                    <a:pt x="5334" y="511556"/>
                    <a:pt x="0" y="506222"/>
                    <a:pt x="0" y="499618"/>
                  </a:cubicBezTo>
                  <a:lnTo>
                    <a:pt x="0" y="0"/>
                  </a:lnTo>
                  <a:lnTo>
                    <a:pt x="23876" y="0"/>
                  </a:lnTo>
                  <a:lnTo>
                    <a:pt x="23876" y="499618"/>
                  </a:lnTo>
                  <a:lnTo>
                    <a:pt x="11938" y="499618"/>
                  </a:lnTo>
                  <a:lnTo>
                    <a:pt x="11938" y="487680"/>
                  </a:lnTo>
                  <a:lnTo>
                    <a:pt x="1782699" y="487680"/>
                  </a:lnTo>
                  <a:cubicBezTo>
                    <a:pt x="1789303" y="487680"/>
                    <a:pt x="1794637" y="493014"/>
                    <a:pt x="1794637" y="499618"/>
                  </a:cubicBezTo>
                  <a:lnTo>
                    <a:pt x="1794637" y="711962"/>
                  </a:lnTo>
                  <a:close/>
                </a:path>
              </a:pathLst>
            </a:custGeom>
            <a:solidFill>
              <a:srgbClr val="65425C"/>
            </a:solidFill>
          </p:spPr>
        </p:sp>
      </p:grpSp>
      <p:sp>
        <p:nvSpPr>
          <p:cNvPr name="Freeform 203" id="203"/>
          <p:cNvSpPr/>
          <p:nvPr/>
        </p:nvSpPr>
        <p:spPr>
          <a:xfrm flipH="false" flipV="false" rot="0">
            <a:off x="7422544" y="2601373"/>
            <a:ext cx="3576142" cy="45737"/>
          </a:xfrm>
          <a:custGeom>
            <a:avLst/>
            <a:gdLst/>
            <a:ahLst/>
            <a:cxnLst/>
            <a:rect r="r" b="b" t="t" l="l"/>
            <a:pathLst>
              <a:path h="45737" w="3576142">
                <a:moveTo>
                  <a:pt x="0" y="0"/>
                </a:moveTo>
                <a:lnTo>
                  <a:pt x="3576142" y="0"/>
                </a:lnTo>
                <a:lnTo>
                  <a:pt x="3576142" y="45737"/>
                </a:lnTo>
                <a:lnTo>
                  <a:pt x="0" y="457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-1" r="0" b="-1"/>
            </a:stretch>
          </a:blipFill>
        </p:spPr>
      </p:sp>
      <p:sp>
        <p:nvSpPr>
          <p:cNvPr name="Freeform 204" id="204"/>
          <p:cNvSpPr/>
          <p:nvPr/>
        </p:nvSpPr>
        <p:spPr>
          <a:xfrm flipH="false" flipV="false" rot="0">
            <a:off x="511393" y="3707326"/>
            <a:ext cx="3638482" cy="3198191"/>
          </a:xfrm>
          <a:custGeom>
            <a:avLst/>
            <a:gdLst/>
            <a:ahLst/>
            <a:cxnLst/>
            <a:rect r="r" b="b" t="t" l="l"/>
            <a:pathLst>
              <a:path h="3198191" w="3638482">
                <a:moveTo>
                  <a:pt x="0" y="0"/>
                </a:moveTo>
                <a:lnTo>
                  <a:pt x="3638482" y="0"/>
                </a:lnTo>
                <a:lnTo>
                  <a:pt x="3638482" y="3198192"/>
                </a:lnTo>
                <a:lnTo>
                  <a:pt x="0" y="31981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5355" t="0" r="-15355" b="0"/>
            </a:stretch>
          </a:blipFill>
        </p:spPr>
      </p:sp>
      <p:sp>
        <p:nvSpPr>
          <p:cNvPr name="Freeform 205" id="205"/>
          <p:cNvSpPr/>
          <p:nvPr/>
        </p:nvSpPr>
        <p:spPr>
          <a:xfrm flipH="false" flipV="false" rot="0">
            <a:off x="692368" y="7057202"/>
            <a:ext cx="3135098" cy="796085"/>
          </a:xfrm>
          <a:custGeom>
            <a:avLst/>
            <a:gdLst/>
            <a:ahLst/>
            <a:cxnLst/>
            <a:rect r="r" b="b" t="t" l="l"/>
            <a:pathLst>
              <a:path h="796085" w="3135098">
                <a:moveTo>
                  <a:pt x="0" y="0"/>
                </a:moveTo>
                <a:lnTo>
                  <a:pt x="3135098" y="0"/>
                </a:lnTo>
                <a:lnTo>
                  <a:pt x="3135098" y="796085"/>
                </a:lnTo>
                <a:lnTo>
                  <a:pt x="0" y="796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206" id="206"/>
          <p:cNvSpPr txBox="true"/>
          <p:nvPr/>
        </p:nvSpPr>
        <p:spPr>
          <a:xfrm rot="0">
            <a:off x="13046344" y="3370384"/>
            <a:ext cx="1217894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SANTA TERESA DI GALLURA</a:t>
            </a:r>
          </a:p>
        </p:txBody>
      </p:sp>
      <p:sp>
        <p:nvSpPr>
          <p:cNvPr name="TextBox 207" id="207"/>
          <p:cNvSpPr txBox="true"/>
          <p:nvPr/>
        </p:nvSpPr>
        <p:spPr>
          <a:xfrm rot="0">
            <a:off x="13989764" y="3537558"/>
            <a:ext cx="736692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LA MADDALENA</a:t>
            </a:r>
          </a:p>
        </p:txBody>
      </p:sp>
      <p:sp>
        <p:nvSpPr>
          <p:cNvPr name="TextBox 208" id="208"/>
          <p:cNvSpPr txBox="true"/>
          <p:nvPr/>
        </p:nvSpPr>
        <p:spPr>
          <a:xfrm rot="0">
            <a:off x="13440419" y="3248837"/>
            <a:ext cx="313853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3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PALAU</a:t>
            </a:r>
          </a:p>
        </p:txBody>
      </p:sp>
      <p:sp>
        <p:nvSpPr>
          <p:cNvPr name="TextBox 209" id="209"/>
          <p:cNvSpPr txBox="true"/>
          <p:nvPr/>
        </p:nvSpPr>
        <p:spPr>
          <a:xfrm rot="0">
            <a:off x="14503365" y="3903462"/>
            <a:ext cx="568748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ARZACHENA</a:t>
            </a:r>
          </a:p>
        </p:txBody>
      </p:sp>
      <p:sp>
        <p:nvSpPr>
          <p:cNvPr name="TextBox 210" id="210"/>
          <p:cNvSpPr txBox="true"/>
          <p:nvPr/>
        </p:nvSpPr>
        <p:spPr>
          <a:xfrm rot="0">
            <a:off x="14001115" y="4701019"/>
            <a:ext cx="290627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OLBIA</a:t>
            </a:r>
          </a:p>
        </p:txBody>
      </p:sp>
      <p:sp>
        <p:nvSpPr>
          <p:cNvPr name="TextBox 211" id="211"/>
          <p:cNvSpPr txBox="true"/>
          <p:nvPr/>
        </p:nvSpPr>
        <p:spPr>
          <a:xfrm rot="0">
            <a:off x="15020802" y="4538077"/>
            <a:ext cx="553263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0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DI GALLURA</a:t>
            </a:r>
          </a:p>
        </p:txBody>
      </p:sp>
      <p:sp>
        <p:nvSpPr>
          <p:cNvPr name="TextBox 212" id="212"/>
          <p:cNvSpPr txBox="true"/>
          <p:nvPr/>
        </p:nvSpPr>
        <p:spPr>
          <a:xfrm rot="0">
            <a:off x="13780160" y="4269366"/>
            <a:ext cx="311471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0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LURAS</a:t>
            </a:r>
          </a:p>
        </p:txBody>
      </p:sp>
      <p:sp>
        <p:nvSpPr>
          <p:cNvPr name="TextBox 213" id="213"/>
          <p:cNvSpPr txBox="true"/>
          <p:nvPr/>
        </p:nvSpPr>
        <p:spPr>
          <a:xfrm rot="0">
            <a:off x="14803899" y="4898264"/>
            <a:ext cx="854610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TEMPIO PAUSANIA</a:t>
            </a:r>
          </a:p>
        </p:txBody>
      </p:sp>
      <p:sp>
        <p:nvSpPr>
          <p:cNvPr name="TextBox 214" id="214"/>
          <p:cNvSpPr txBox="true"/>
          <p:nvPr/>
        </p:nvSpPr>
        <p:spPr>
          <a:xfrm rot="0">
            <a:off x="13949163" y="5178410"/>
            <a:ext cx="538970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BERCHIDDA</a:t>
            </a:r>
          </a:p>
        </p:txBody>
      </p:sp>
      <p:sp>
        <p:nvSpPr>
          <p:cNvPr name="TextBox 215" id="215"/>
          <p:cNvSpPr txBox="true"/>
          <p:nvPr/>
        </p:nvSpPr>
        <p:spPr>
          <a:xfrm rot="0">
            <a:off x="9555456" y="6401902"/>
            <a:ext cx="399611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BURGOS</a:t>
            </a:r>
          </a:p>
        </p:txBody>
      </p:sp>
      <p:sp>
        <p:nvSpPr>
          <p:cNvPr name="TextBox 216" id="216"/>
          <p:cNvSpPr txBox="true"/>
          <p:nvPr/>
        </p:nvSpPr>
        <p:spPr>
          <a:xfrm rot="0">
            <a:off x="13951496" y="6401902"/>
            <a:ext cx="297178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BONO</a:t>
            </a:r>
          </a:p>
        </p:txBody>
      </p:sp>
      <p:sp>
        <p:nvSpPr>
          <p:cNvPr name="TextBox 217" id="217"/>
          <p:cNvSpPr txBox="true"/>
          <p:nvPr/>
        </p:nvSpPr>
        <p:spPr>
          <a:xfrm rot="0">
            <a:off x="15121569" y="5730125"/>
            <a:ext cx="314449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OZIERI</a:t>
            </a:r>
          </a:p>
        </p:txBody>
      </p:sp>
      <p:sp>
        <p:nvSpPr>
          <p:cNvPr name="TextBox 218" id="218"/>
          <p:cNvSpPr txBox="true"/>
          <p:nvPr/>
        </p:nvSpPr>
        <p:spPr>
          <a:xfrm rot="0">
            <a:off x="14955808" y="6113061"/>
            <a:ext cx="568748" cy="372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5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NUGHEDU  SAN NICOLÒ</a:t>
            </a:r>
          </a:p>
        </p:txBody>
      </p:sp>
      <p:sp>
        <p:nvSpPr>
          <p:cNvPr name="TextBox 219" id="219"/>
          <p:cNvSpPr txBox="true"/>
          <p:nvPr/>
        </p:nvSpPr>
        <p:spPr>
          <a:xfrm rot="0">
            <a:off x="10750874" y="3191664"/>
            <a:ext cx="574703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0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VALLEDORIA</a:t>
            </a:r>
          </a:p>
        </p:txBody>
      </p:sp>
      <p:sp>
        <p:nvSpPr>
          <p:cNvPr name="TextBox 220" id="220"/>
          <p:cNvSpPr txBox="true"/>
          <p:nvPr/>
        </p:nvSpPr>
        <p:spPr>
          <a:xfrm rot="0">
            <a:off x="8393688" y="6384750"/>
            <a:ext cx="474055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BONORVA</a:t>
            </a:r>
          </a:p>
        </p:txBody>
      </p:sp>
      <p:sp>
        <p:nvSpPr>
          <p:cNvPr name="TextBox 221" id="221"/>
          <p:cNvSpPr txBox="true"/>
          <p:nvPr/>
        </p:nvSpPr>
        <p:spPr>
          <a:xfrm rot="0">
            <a:off x="7580433" y="6193222"/>
            <a:ext cx="495495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TORRALBA</a:t>
            </a:r>
          </a:p>
        </p:txBody>
      </p:sp>
      <p:sp>
        <p:nvSpPr>
          <p:cNvPr name="TextBox 222" id="222"/>
          <p:cNvSpPr txBox="true"/>
          <p:nvPr/>
        </p:nvSpPr>
        <p:spPr>
          <a:xfrm rot="0">
            <a:off x="7505108" y="5933087"/>
            <a:ext cx="569343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CHEREMULE</a:t>
            </a:r>
          </a:p>
        </p:txBody>
      </p:sp>
      <p:sp>
        <p:nvSpPr>
          <p:cNvPr name="TextBox 223" id="223"/>
          <p:cNvSpPr txBox="true"/>
          <p:nvPr/>
        </p:nvSpPr>
        <p:spPr>
          <a:xfrm rot="0">
            <a:off x="7620303" y="5658659"/>
            <a:ext cx="471673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0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COSSOINE</a:t>
            </a:r>
          </a:p>
        </p:txBody>
      </p:sp>
      <p:sp>
        <p:nvSpPr>
          <p:cNvPr name="TextBox 224" id="224"/>
          <p:cNvSpPr txBox="true"/>
          <p:nvPr/>
        </p:nvSpPr>
        <p:spPr>
          <a:xfrm rot="0">
            <a:off x="8796747" y="5624355"/>
            <a:ext cx="446660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0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ALGHERO</a:t>
            </a:r>
          </a:p>
        </p:txBody>
      </p:sp>
      <p:sp>
        <p:nvSpPr>
          <p:cNvPr name="TextBox 225" id="225"/>
          <p:cNvSpPr txBox="true"/>
          <p:nvPr/>
        </p:nvSpPr>
        <p:spPr>
          <a:xfrm rot="0">
            <a:off x="10736453" y="4049253"/>
            <a:ext cx="325169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TERGU</a:t>
            </a:r>
          </a:p>
        </p:txBody>
      </p:sp>
      <p:sp>
        <p:nvSpPr>
          <p:cNvPr name="TextBox 226" id="226"/>
          <p:cNvSpPr txBox="true"/>
          <p:nvPr/>
        </p:nvSpPr>
        <p:spPr>
          <a:xfrm rot="0">
            <a:off x="7682847" y="4689584"/>
            <a:ext cx="181642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7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URI</a:t>
            </a:r>
          </a:p>
        </p:txBody>
      </p:sp>
      <p:sp>
        <p:nvSpPr>
          <p:cNvPr name="TextBox 227" id="227"/>
          <p:cNvSpPr txBox="true"/>
          <p:nvPr/>
        </p:nvSpPr>
        <p:spPr>
          <a:xfrm rot="0">
            <a:off x="7798465" y="4366560"/>
            <a:ext cx="269187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USINI</a:t>
            </a:r>
          </a:p>
        </p:txBody>
      </p:sp>
      <p:sp>
        <p:nvSpPr>
          <p:cNvPr name="TextBox 228" id="228"/>
          <p:cNvSpPr txBox="true"/>
          <p:nvPr/>
        </p:nvSpPr>
        <p:spPr>
          <a:xfrm rot="0">
            <a:off x="7683925" y="4063545"/>
            <a:ext cx="273952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ITTIRI</a:t>
            </a:r>
          </a:p>
        </p:txBody>
      </p:sp>
      <p:sp>
        <p:nvSpPr>
          <p:cNvPr name="TextBox 229" id="229"/>
          <p:cNvSpPr txBox="true"/>
          <p:nvPr/>
        </p:nvSpPr>
        <p:spPr>
          <a:xfrm rot="0">
            <a:off x="7655215" y="3002995"/>
            <a:ext cx="314449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SILIGO</a:t>
            </a:r>
          </a:p>
        </p:txBody>
      </p:sp>
      <p:sp>
        <p:nvSpPr>
          <p:cNvPr name="TextBox 230" id="230"/>
          <p:cNvSpPr txBox="true"/>
          <p:nvPr/>
        </p:nvSpPr>
        <p:spPr>
          <a:xfrm rot="0">
            <a:off x="9043066" y="3820562"/>
            <a:ext cx="446660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STINTINO</a:t>
            </a:r>
          </a:p>
        </p:txBody>
      </p:sp>
      <p:sp>
        <p:nvSpPr>
          <p:cNvPr name="TextBox 231" id="231"/>
          <p:cNvSpPr txBox="true"/>
          <p:nvPr/>
        </p:nvSpPr>
        <p:spPr>
          <a:xfrm rot="0">
            <a:off x="8954020" y="4123576"/>
            <a:ext cx="696195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10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PORTO TORRES</a:t>
            </a:r>
          </a:p>
        </p:txBody>
      </p:sp>
      <p:sp>
        <p:nvSpPr>
          <p:cNvPr name="TextBox 232" id="232"/>
          <p:cNvSpPr txBox="true"/>
          <p:nvPr/>
        </p:nvSpPr>
        <p:spPr>
          <a:xfrm rot="0">
            <a:off x="8928375" y="5264168"/>
            <a:ext cx="423433" cy="2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2"/>
              </a:lnSpc>
            </a:pPr>
            <a:r>
              <a:rPr lang="en-US" b="true" sz="844" spc="-6">
                <a:solidFill>
                  <a:srgbClr val="65425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OLMEDO</a:t>
            </a:r>
          </a:p>
        </p:txBody>
      </p:sp>
      <p:sp>
        <p:nvSpPr>
          <p:cNvPr name="TextBox 233" id="233"/>
          <p:cNvSpPr txBox="true"/>
          <p:nvPr/>
        </p:nvSpPr>
        <p:spPr>
          <a:xfrm rot="0">
            <a:off x="511393" y="2272673"/>
            <a:ext cx="3638482" cy="1125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b="true" sz="4027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CASE </a:t>
            </a:r>
          </a:p>
          <a:p>
            <a:pPr algn="ctr">
              <a:lnSpc>
                <a:spcPts val="4493"/>
              </a:lnSpc>
            </a:pPr>
            <a:r>
              <a:rPr lang="en-US" b="true" sz="4027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STUDY</a:t>
            </a:r>
          </a:p>
        </p:txBody>
      </p:sp>
      <p:sp>
        <p:nvSpPr>
          <p:cNvPr name="Freeform 234" id="234"/>
          <p:cNvSpPr/>
          <p:nvPr/>
        </p:nvSpPr>
        <p:spPr>
          <a:xfrm flipH="false" flipV="false" rot="0">
            <a:off x="10258660" y="5255856"/>
            <a:ext cx="5575369" cy="4841886"/>
          </a:xfrm>
          <a:custGeom>
            <a:avLst/>
            <a:gdLst/>
            <a:ahLst/>
            <a:cxnLst/>
            <a:rect r="r" b="b" t="t" l="l"/>
            <a:pathLst>
              <a:path h="4841886" w="5575369">
                <a:moveTo>
                  <a:pt x="0" y="0"/>
                </a:moveTo>
                <a:lnTo>
                  <a:pt x="5575368" y="0"/>
                </a:lnTo>
                <a:lnTo>
                  <a:pt x="5575368" y="4841886"/>
                </a:lnTo>
                <a:lnTo>
                  <a:pt x="0" y="484188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-53531"/>
            </a:stretch>
          </a:blipFill>
        </p:spPr>
      </p:sp>
      <p:sp>
        <p:nvSpPr>
          <p:cNvPr name="Freeform 235" id="235"/>
          <p:cNvSpPr/>
          <p:nvPr/>
        </p:nvSpPr>
        <p:spPr>
          <a:xfrm flipH="false" flipV="false" rot="0">
            <a:off x="13749427" y="4722601"/>
            <a:ext cx="2302536" cy="5297298"/>
          </a:xfrm>
          <a:custGeom>
            <a:avLst/>
            <a:gdLst/>
            <a:ahLst/>
            <a:cxnLst/>
            <a:rect r="r" b="b" t="t" l="l"/>
            <a:pathLst>
              <a:path h="5297298" w="2302536">
                <a:moveTo>
                  <a:pt x="0" y="0"/>
                </a:moveTo>
                <a:lnTo>
                  <a:pt x="2302536" y="0"/>
                </a:lnTo>
                <a:lnTo>
                  <a:pt x="2302536" y="5297298"/>
                </a:lnTo>
                <a:lnTo>
                  <a:pt x="0" y="529729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56866" t="-97947" r="-245565" b="-35281"/>
            </a:stretch>
          </a:blipFill>
        </p:spPr>
      </p:sp>
      <p:sp>
        <p:nvSpPr>
          <p:cNvPr name="Freeform 236" id="236"/>
          <p:cNvSpPr/>
          <p:nvPr/>
        </p:nvSpPr>
        <p:spPr>
          <a:xfrm flipH="false" flipV="false" rot="0">
            <a:off x="5414776" y="4826119"/>
            <a:ext cx="6646033" cy="5685973"/>
          </a:xfrm>
          <a:custGeom>
            <a:avLst/>
            <a:gdLst/>
            <a:ahLst/>
            <a:cxnLst/>
            <a:rect r="r" b="b" t="t" l="l"/>
            <a:pathLst>
              <a:path h="5685973" w="6646033">
                <a:moveTo>
                  <a:pt x="0" y="0"/>
                </a:moveTo>
                <a:lnTo>
                  <a:pt x="6646033" y="0"/>
                </a:lnTo>
                <a:lnTo>
                  <a:pt x="6646033" y="5685973"/>
                </a:lnTo>
                <a:lnTo>
                  <a:pt x="0" y="568597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2613" t="-72674" r="-8072" b="-15409"/>
            </a:stretch>
          </a:blipFill>
        </p:spPr>
      </p:sp>
      <p:sp>
        <p:nvSpPr>
          <p:cNvPr name="Freeform 237" id="237"/>
          <p:cNvSpPr/>
          <p:nvPr/>
        </p:nvSpPr>
        <p:spPr>
          <a:xfrm flipH="false" flipV="false" rot="0">
            <a:off x="15109012" y="4722601"/>
            <a:ext cx="1701792" cy="5412393"/>
          </a:xfrm>
          <a:custGeom>
            <a:avLst/>
            <a:gdLst/>
            <a:ahLst/>
            <a:cxnLst/>
            <a:rect r="r" b="b" t="t" l="l"/>
            <a:pathLst>
              <a:path h="5412393" w="1701792">
                <a:moveTo>
                  <a:pt x="0" y="0"/>
                </a:moveTo>
                <a:lnTo>
                  <a:pt x="1701792" y="0"/>
                </a:lnTo>
                <a:lnTo>
                  <a:pt x="1701792" y="5412393"/>
                </a:lnTo>
                <a:lnTo>
                  <a:pt x="0" y="541239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172939" t="-77829" r="-169114" b="-7494"/>
            </a:stretch>
          </a:blipFill>
        </p:spPr>
      </p:sp>
      <p:sp>
        <p:nvSpPr>
          <p:cNvPr name="Freeform 238" id="238"/>
          <p:cNvSpPr/>
          <p:nvPr/>
        </p:nvSpPr>
        <p:spPr>
          <a:xfrm flipH="false" flipV="false" rot="0">
            <a:off x="16329172" y="4479864"/>
            <a:ext cx="2103084" cy="5725178"/>
          </a:xfrm>
          <a:custGeom>
            <a:avLst/>
            <a:gdLst/>
            <a:ahLst/>
            <a:cxnLst/>
            <a:rect r="r" b="b" t="t" l="l"/>
            <a:pathLst>
              <a:path h="5725178" w="2103084">
                <a:moveTo>
                  <a:pt x="0" y="0"/>
                </a:moveTo>
                <a:lnTo>
                  <a:pt x="2103085" y="0"/>
                </a:lnTo>
                <a:lnTo>
                  <a:pt x="2103085" y="5725177"/>
                </a:lnTo>
                <a:lnTo>
                  <a:pt x="0" y="572517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407197" t="-159452" r="-183297" b="-78742"/>
            </a:stretch>
          </a:blipFill>
        </p:spPr>
      </p:sp>
      <p:sp>
        <p:nvSpPr>
          <p:cNvPr name="Freeform 239" id="239"/>
          <p:cNvSpPr/>
          <p:nvPr/>
        </p:nvSpPr>
        <p:spPr>
          <a:xfrm flipH="false" flipV="false" rot="0">
            <a:off x="4447135" y="738028"/>
            <a:ext cx="843816" cy="8361241"/>
          </a:xfrm>
          <a:custGeom>
            <a:avLst/>
            <a:gdLst/>
            <a:ahLst/>
            <a:cxnLst/>
            <a:rect r="r" b="b" t="t" l="l"/>
            <a:pathLst>
              <a:path h="8361241" w="843816">
                <a:moveTo>
                  <a:pt x="0" y="0"/>
                </a:moveTo>
                <a:lnTo>
                  <a:pt x="843816" y="0"/>
                </a:lnTo>
                <a:lnTo>
                  <a:pt x="843816" y="8361241"/>
                </a:lnTo>
                <a:lnTo>
                  <a:pt x="0" y="836124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392350" t="0" r="-1552467" b="0"/>
            </a:stretch>
          </a:blipFill>
        </p:spPr>
      </p:sp>
      <p:sp>
        <p:nvSpPr>
          <p:cNvPr name="Freeform 240" id="240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385" y="1801617"/>
            <a:ext cx="17228915" cy="12839432"/>
            <a:chOff x="0" y="0"/>
            <a:chExt cx="22971887" cy="171192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65707"/>
              <a:ext cx="17994064" cy="12572272"/>
            </a:xfrm>
            <a:custGeom>
              <a:avLst/>
              <a:gdLst/>
              <a:ahLst/>
              <a:cxnLst/>
              <a:rect r="r" b="b" t="t" l="l"/>
              <a:pathLst>
                <a:path h="12572272" w="17994064">
                  <a:moveTo>
                    <a:pt x="0" y="0"/>
                  </a:moveTo>
                  <a:lnTo>
                    <a:pt x="17994064" y="0"/>
                  </a:lnTo>
                  <a:lnTo>
                    <a:pt x="17994064" y="12572272"/>
                  </a:lnTo>
                  <a:lnTo>
                    <a:pt x="0" y="12572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 descr="54,000+ American Family Pictures"/>
            <p:cNvSpPr/>
            <p:nvPr/>
          </p:nvSpPr>
          <p:spPr>
            <a:xfrm flipH="false" flipV="false" rot="0">
              <a:off x="0" y="0"/>
              <a:ext cx="16226345" cy="12724424"/>
            </a:xfrm>
            <a:custGeom>
              <a:avLst/>
              <a:gdLst/>
              <a:ahLst/>
              <a:cxnLst/>
              <a:rect r="r" b="b" t="t" l="l"/>
              <a:pathLst>
                <a:path h="12724424" w="16226345">
                  <a:moveTo>
                    <a:pt x="0" y="0"/>
                  </a:moveTo>
                  <a:lnTo>
                    <a:pt x="16226345" y="0"/>
                  </a:lnTo>
                  <a:lnTo>
                    <a:pt x="16226345" y="12724424"/>
                  </a:lnTo>
                  <a:lnTo>
                    <a:pt x="0" y="12724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41" t="-30489" r="-96707" b="-45062"/>
              </a:stretch>
            </a:blipFill>
          </p:spPr>
        </p: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438496">
              <a:off x="13782426" y="455190"/>
              <a:ext cx="8191789" cy="16208862"/>
              <a:chOff x="0" y="0"/>
              <a:chExt cx="2620010" cy="518414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r="r" b="b" t="t" l="l"/>
                <a:pathLst>
                  <a:path h="5132070" w="251333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7" id="7"/>
              <p:cNvSpPr/>
              <p:nvPr/>
            </p:nvSpPr>
            <p:spPr>
              <a:xfrm flipH="false" flipV="false" rot="0"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r="r" b="b" t="t" l="l"/>
                <a:pathLst>
                  <a:path h="4876800" w="225171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3463" t="-10093" r="-6877" b="0"/>
                </a:stretch>
              </a:blipFill>
            </p:spPr>
          </p:sp>
          <p:sp>
            <p:nvSpPr>
              <p:cNvPr name="Freeform 8" id="8"/>
              <p:cNvSpPr/>
              <p:nvPr/>
            </p:nvSpPr>
            <p:spPr>
              <a:xfrm flipH="false" flipV="false" rot="0"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r="r" b="b" t="t" l="l"/>
                <a:pathLst>
                  <a:path h="43180" w="3479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name="Freeform 9" id="9"/>
              <p:cNvSpPr/>
              <p:nvPr/>
            </p:nvSpPr>
            <p:spPr>
              <a:xfrm flipH="false" flipV="false" rot="0"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r="r" b="b" t="t" l="l"/>
                <a:pathLst>
                  <a:path h="63602" w="66636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685800"/>
                <a:ext cx="27940" cy="213360"/>
              </a:xfrm>
              <a:custGeom>
                <a:avLst/>
                <a:gdLst/>
                <a:ahLst/>
                <a:cxnLst/>
                <a:rect r="r" b="b" t="t" l="l"/>
                <a:pathLst>
                  <a:path h="213360" w="2794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1057910"/>
                <a:ext cx="27940" cy="384810"/>
              </a:xfrm>
              <a:custGeom>
                <a:avLst/>
                <a:gdLst/>
                <a:ahLst/>
                <a:cxnLst/>
                <a:rect r="r" b="b" t="t" l="l"/>
                <a:pathLst>
                  <a:path h="384810" w="2794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1526540"/>
                <a:ext cx="27940" cy="386080"/>
              </a:xfrm>
              <a:custGeom>
                <a:avLst/>
                <a:gdLst/>
                <a:ahLst/>
                <a:cxnLst/>
                <a:rect r="r" b="b" t="t" l="l"/>
                <a:pathLst>
                  <a:path h="386080" w="2794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13" id="13"/>
              <p:cNvSpPr/>
              <p:nvPr/>
            </p:nvSpPr>
            <p:spPr>
              <a:xfrm flipH="false" flipV="false" rot="0"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r="r" b="b" t="t" l="l"/>
                <a:pathLst>
                  <a:path h="618490" w="2794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14" id="14"/>
              <p:cNvSpPr/>
              <p:nvPr/>
            </p:nvSpPr>
            <p:spPr>
              <a:xfrm flipH="false" flipV="false" rot="0">
                <a:off x="27940" y="0"/>
                <a:ext cx="2564130" cy="5182870"/>
              </a:xfrm>
              <a:custGeom>
                <a:avLst/>
                <a:gdLst/>
                <a:ahLst/>
                <a:cxnLst/>
                <a:rect r="r" b="b" t="t" l="l"/>
                <a:pathLst>
                  <a:path h="5182870" w="256413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</p:sp>
        </p:grpSp>
        <p:sp>
          <p:nvSpPr>
            <p:cNvPr name="Freeform 15" id="15"/>
            <p:cNvSpPr/>
            <p:nvPr/>
          </p:nvSpPr>
          <p:spPr>
            <a:xfrm flipH="false" flipV="false" rot="417920">
              <a:off x="14178597" y="7545840"/>
              <a:ext cx="7025193" cy="5073989"/>
            </a:xfrm>
            <a:custGeom>
              <a:avLst/>
              <a:gdLst/>
              <a:ahLst/>
              <a:cxnLst/>
              <a:rect r="r" b="b" t="t" l="l"/>
              <a:pathLst>
                <a:path h="5073989" w="7025193">
                  <a:moveTo>
                    <a:pt x="0" y="0"/>
                  </a:moveTo>
                  <a:lnTo>
                    <a:pt x="7025193" y="0"/>
                  </a:lnTo>
                  <a:lnTo>
                    <a:pt x="7025193" y="5073989"/>
                  </a:lnTo>
                  <a:lnTo>
                    <a:pt x="0" y="5073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536" t="-30289" r="-15933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703277">
              <a:off x="14515497" y="6049619"/>
              <a:ext cx="4798901" cy="383912"/>
            </a:xfrm>
            <a:custGeom>
              <a:avLst/>
              <a:gdLst/>
              <a:ahLst/>
              <a:cxnLst/>
              <a:rect r="r" b="b" t="t" l="l"/>
              <a:pathLst>
                <a:path h="383912" w="4798901">
                  <a:moveTo>
                    <a:pt x="0" y="0"/>
                  </a:moveTo>
                  <a:lnTo>
                    <a:pt x="4798902" y="0"/>
                  </a:lnTo>
                  <a:lnTo>
                    <a:pt x="4798902" y="383912"/>
                  </a:lnTo>
                  <a:lnTo>
                    <a:pt x="0" y="383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58749" y="4696406"/>
            <a:ext cx="14770503" cy="199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b="true" sz="4400" spc="41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Il turismo deve essere una forza che </a:t>
            </a:r>
            <a:r>
              <a:rPr lang="en-US" b="true" sz="4400" spc="41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migliora il mondo</a:t>
            </a:r>
            <a:r>
              <a:rPr lang="en-US" b="true" sz="4400" spc="41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: non solo per chi viaggia, ma sopratutto per le comunità che accolgono.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97926" y="4636064"/>
            <a:ext cx="16092148" cy="214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0"/>
              </a:lnSpc>
            </a:pPr>
            <a:r>
              <a:rPr lang="en-US" sz="4742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Entro il </a:t>
            </a:r>
            <a:r>
              <a:rPr lang="en-US" sz="4742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2030</a:t>
            </a:r>
            <a:r>
              <a:rPr lang="en-US" sz="4742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, il </a:t>
            </a:r>
            <a:r>
              <a:rPr lang="en-US" sz="4742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50%</a:t>
            </a:r>
            <a:r>
              <a:rPr lang="en-US" sz="4742">
                <a:solidFill>
                  <a:srgbClr val="E6C22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</a:t>
            </a:r>
            <a:r>
              <a:rPr lang="en-US" sz="4742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delle principali </a:t>
            </a:r>
            <a:r>
              <a:rPr lang="en-US" sz="4742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città d’arte</a:t>
            </a:r>
            <a:r>
              <a:rPr lang="en-US" sz="4742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italiane potrebbe diventare </a:t>
            </a:r>
            <a:r>
              <a:rPr lang="en-US" sz="4742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inaccessibile</a:t>
            </a:r>
            <a:r>
              <a:rPr lang="en-US" sz="4742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a causa del </a:t>
            </a:r>
            <a:r>
              <a:rPr lang="en-US" sz="4742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turismo di massa</a:t>
            </a:r>
            <a:r>
              <a:rPr lang="en-US" sz="4742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8320" y="9783691"/>
            <a:ext cx="10571669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Fonte</a:t>
            </a: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: Report “Overtourism: sfide, soluzioni ed opportunità per l’Italia di domani” Visit Italy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3881" y="2239896"/>
            <a:ext cx="4541141" cy="6644311"/>
            <a:chOff x="0" y="0"/>
            <a:chExt cx="6054855" cy="88590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54855" cy="8859081"/>
            </a:xfrm>
            <a:custGeom>
              <a:avLst/>
              <a:gdLst/>
              <a:ahLst/>
              <a:cxnLst/>
              <a:rect r="r" b="b" t="t" l="l"/>
              <a:pathLst>
                <a:path h="8859081" w="6054855">
                  <a:moveTo>
                    <a:pt x="0" y="0"/>
                  </a:moveTo>
                  <a:lnTo>
                    <a:pt x="6054855" y="0"/>
                  </a:lnTo>
                  <a:lnTo>
                    <a:pt x="6054855" y="8859081"/>
                  </a:lnTo>
                  <a:lnTo>
                    <a:pt x="0" y="8859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7121" r="0" b="-30653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4428" y="3503341"/>
              <a:ext cx="5920427" cy="4264419"/>
            </a:xfrm>
            <a:custGeom>
              <a:avLst/>
              <a:gdLst/>
              <a:ahLst/>
              <a:cxnLst/>
              <a:rect r="r" b="b" t="t" l="l"/>
              <a:pathLst>
                <a:path h="4264419" w="5920427">
                  <a:moveTo>
                    <a:pt x="0" y="0"/>
                  </a:moveTo>
                  <a:lnTo>
                    <a:pt x="5920427" y="0"/>
                  </a:lnTo>
                  <a:lnTo>
                    <a:pt x="5920427" y="4264419"/>
                  </a:lnTo>
                  <a:lnTo>
                    <a:pt x="0" y="4264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94" t="-427" r="-27451" b="-427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916253" y="2293263"/>
            <a:ext cx="5153063" cy="6537576"/>
          </a:xfrm>
          <a:custGeom>
            <a:avLst/>
            <a:gdLst/>
            <a:ahLst/>
            <a:cxnLst/>
            <a:rect r="r" b="b" t="t" l="l"/>
            <a:pathLst>
              <a:path h="6537576" w="5153063">
                <a:moveTo>
                  <a:pt x="0" y="0"/>
                </a:moveTo>
                <a:lnTo>
                  <a:pt x="5153063" y="0"/>
                </a:lnTo>
                <a:lnTo>
                  <a:pt x="5153063" y="6537576"/>
                </a:lnTo>
                <a:lnTo>
                  <a:pt x="0" y="6537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3376" r="0" b="-5704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25033" y="2346630"/>
            <a:ext cx="4823131" cy="6430842"/>
          </a:xfrm>
          <a:custGeom>
            <a:avLst/>
            <a:gdLst/>
            <a:ahLst/>
            <a:cxnLst/>
            <a:rect r="r" b="b" t="t" l="l"/>
            <a:pathLst>
              <a:path h="6430842" w="4823131">
                <a:moveTo>
                  <a:pt x="0" y="0"/>
                </a:moveTo>
                <a:lnTo>
                  <a:pt x="4823131" y="0"/>
                </a:lnTo>
                <a:lnTo>
                  <a:pt x="4823131" y="6430842"/>
                </a:lnTo>
                <a:lnTo>
                  <a:pt x="0" y="6430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48320" y="9783691"/>
            <a:ext cx="10951821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Fonte</a:t>
            </a: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: Articolo “Allarme Turismofobia: Cos’è e Perchè se ne parla sempre di più in Italia” Ruben Santopietro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8320" y="9783691"/>
            <a:ext cx="10571669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Fonte</a:t>
            </a: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: Organizzazione Mondiale del Turismo (UNWTO)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144000" y="4257845"/>
            <a:ext cx="7546872" cy="2924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3"/>
              </a:lnSpc>
            </a:pPr>
            <a:r>
              <a:rPr lang="en-US" sz="4035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2023:</a:t>
            </a:r>
          </a:p>
          <a:p>
            <a:pPr algn="ctr">
              <a:lnSpc>
                <a:spcPts val="1123"/>
              </a:lnSpc>
            </a:pPr>
          </a:p>
          <a:p>
            <a:pPr algn="ctr">
              <a:lnSpc>
                <a:spcPts val="3510"/>
              </a:lnSpc>
            </a:pPr>
            <a:r>
              <a:rPr lang="en-US" sz="2925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134 milioni </a:t>
            </a:r>
            <a:r>
              <a:rPr lang="en-US" sz="2925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di arrivi turistici totali</a:t>
            </a:r>
          </a:p>
          <a:p>
            <a:pPr algn="ctr">
              <a:lnSpc>
                <a:spcPts val="3510"/>
              </a:lnSpc>
            </a:pPr>
            <a:r>
              <a:rPr lang="en-US" sz="2925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68 milioni </a:t>
            </a:r>
            <a:r>
              <a:rPr lang="en-US" sz="2925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sono stati turisti stranieri</a:t>
            </a:r>
          </a:p>
          <a:p>
            <a:pPr algn="ctr">
              <a:lnSpc>
                <a:spcPts val="3510"/>
              </a:lnSpc>
            </a:pPr>
            <a:r>
              <a:rPr lang="en-US" sz="2925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451 milioni</a:t>
            </a:r>
            <a:r>
              <a:rPr lang="en-US" sz="2925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di presenze totale</a:t>
            </a:r>
          </a:p>
          <a:p>
            <a:pPr algn="ctr">
              <a:lnSpc>
                <a:spcPts val="3510"/>
              </a:lnSpc>
            </a:pPr>
            <a:r>
              <a:rPr lang="en-US" sz="2925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52,4%</a:t>
            </a:r>
            <a:r>
              <a:rPr lang="en-US" sz="2925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visitatori non residenti in Italia</a:t>
            </a:r>
          </a:p>
          <a:p>
            <a:pPr algn="ctr">
              <a:lnSpc>
                <a:spcPts val="351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-353092">
            <a:off x="2272235" y="1897346"/>
            <a:ext cx="6027472" cy="7070587"/>
          </a:xfrm>
          <a:custGeom>
            <a:avLst/>
            <a:gdLst/>
            <a:ahLst/>
            <a:cxnLst/>
            <a:rect r="r" b="b" t="t" l="l"/>
            <a:pathLst>
              <a:path h="7070587" w="6027472">
                <a:moveTo>
                  <a:pt x="0" y="0"/>
                </a:moveTo>
                <a:lnTo>
                  <a:pt x="6027472" y="0"/>
                </a:lnTo>
                <a:lnTo>
                  <a:pt x="6027472" y="7070587"/>
                </a:lnTo>
                <a:lnTo>
                  <a:pt x="0" y="7070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522" t="-18364" r="-28336" b="-1876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606613" y="3993299"/>
            <a:ext cx="51406" cy="5140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1570" lIns="51570" bIns="51570" rIns="51570"/>
            <a:lstStyle/>
            <a:p>
              <a:pPr algn="ctr">
                <a:lnSpc>
                  <a:spcPts val="291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424267" y="3418198"/>
            <a:ext cx="51406" cy="5140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1570" lIns="51570" bIns="51570" rIns="51570"/>
            <a:lstStyle/>
            <a:p>
              <a:pPr algn="ctr">
                <a:lnSpc>
                  <a:spcPts val="2915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591326" y="3225762"/>
            <a:ext cx="2997595" cy="5083520"/>
            <a:chOff x="0" y="0"/>
            <a:chExt cx="3996793" cy="6778027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1677823" y="2736212"/>
              <a:ext cx="987898" cy="987898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1500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509926" y="0"/>
              <a:ext cx="581704" cy="581704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1500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1022919" y="1438520"/>
              <a:ext cx="365068" cy="365068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1500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128493"/>
              <a:ext cx="240910" cy="240910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1500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3181928" y="3724110"/>
              <a:ext cx="200044" cy="200044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1500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583988" y="1735047"/>
              <a:ext cx="68541" cy="68541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1500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2818686" y="6200753"/>
              <a:ext cx="68541" cy="68541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1500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3928252" y="6709485"/>
              <a:ext cx="68541" cy="68541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1500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</p:grpSp>
      <p:sp>
        <p:nvSpPr>
          <p:cNvPr name="Freeform 37" id="37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8320" y="9783691"/>
            <a:ext cx="10571669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Fonte</a:t>
            </a: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: Organizzazione Mondiale del Turismo (UNWTO)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144000" y="4831184"/>
            <a:ext cx="7546872" cy="1212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3"/>
              </a:lnSpc>
            </a:pPr>
            <a:r>
              <a:rPr lang="en-US" sz="4035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Il 99% del paese ha margini </a:t>
            </a:r>
          </a:p>
          <a:p>
            <a:pPr algn="ctr">
              <a:lnSpc>
                <a:spcPts val="4843"/>
              </a:lnSpc>
            </a:pPr>
            <a:r>
              <a:rPr lang="en-US" sz="4035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di sviluppo immensi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353092">
            <a:off x="2272235" y="1897346"/>
            <a:ext cx="6027472" cy="7070587"/>
          </a:xfrm>
          <a:custGeom>
            <a:avLst/>
            <a:gdLst/>
            <a:ahLst/>
            <a:cxnLst/>
            <a:rect r="r" b="b" t="t" l="l"/>
            <a:pathLst>
              <a:path h="7070587" w="6027472">
                <a:moveTo>
                  <a:pt x="0" y="0"/>
                </a:moveTo>
                <a:lnTo>
                  <a:pt x="6027472" y="0"/>
                </a:lnTo>
                <a:lnTo>
                  <a:pt x="6027472" y="7070587"/>
                </a:lnTo>
                <a:lnTo>
                  <a:pt x="0" y="7070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522" t="-18364" r="-28336" b="-18762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606613" y="3993299"/>
            <a:ext cx="51406" cy="5140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1570" lIns="51570" bIns="51570" rIns="51570"/>
            <a:lstStyle/>
            <a:p>
              <a:pPr algn="ctr">
                <a:lnSpc>
                  <a:spcPts val="2915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424267" y="3418198"/>
            <a:ext cx="51406" cy="5140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1570" lIns="51570" bIns="51570" rIns="51570"/>
            <a:lstStyle/>
            <a:p>
              <a:pPr algn="ctr">
                <a:lnSpc>
                  <a:spcPts val="2915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591326" y="3225762"/>
            <a:ext cx="2997595" cy="5083520"/>
            <a:chOff x="0" y="0"/>
            <a:chExt cx="3996793" cy="6778027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1677823" y="2736212"/>
              <a:ext cx="987898" cy="987898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1F0EA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509926" y="0"/>
              <a:ext cx="581704" cy="581704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1F0EA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1022919" y="1438520"/>
              <a:ext cx="365068" cy="365068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1F0EA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128493"/>
              <a:ext cx="240910" cy="240910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1F0EA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3181928" y="3724110"/>
              <a:ext cx="200044" cy="200044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1F0EA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583988" y="1735047"/>
              <a:ext cx="68541" cy="68541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1F0EA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2818686" y="6200753"/>
              <a:ext cx="68541" cy="68541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1F0EA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3928252" y="6709485"/>
              <a:ext cx="68541" cy="68541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1F0EA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76200" y="-19050"/>
                <a:ext cx="660400" cy="755650"/>
              </a:xfrm>
              <a:prstGeom prst="rect">
                <a:avLst/>
              </a:prstGeom>
            </p:spPr>
            <p:txBody>
              <a:bodyPr anchor="ctr" rtlCol="false" tIns="51570" lIns="51570" bIns="51570" rIns="5157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</p:grpSp>
      <p:sp>
        <p:nvSpPr>
          <p:cNvPr name="Freeform 37" id="37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38208"/>
            <a:ext cx="9254957" cy="9523141"/>
          </a:xfrm>
          <a:custGeom>
            <a:avLst/>
            <a:gdLst/>
            <a:ahLst/>
            <a:cxnLst/>
            <a:rect r="r" b="b" t="t" l="l"/>
            <a:pathLst>
              <a:path h="9523141" w="9254957">
                <a:moveTo>
                  <a:pt x="0" y="0"/>
                </a:moveTo>
                <a:lnTo>
                  <a:pt x="9254957" y="0"/>
                </a:lnTo>
                <a:lnTo>
                  <a:pt x="9254957" y="9523141"/>
                </a:lnTo>
                <a:lnTo>
                  <a:pt x="0" y="9523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637" t="0" r="-21878" b="-7677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553763" y="4209132"/>
            <a:ext cx="7148471" cy="4953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38"/>
              </a:lnSpc>
            </a:pPr>
            <a:r>
              <a:rPr lang="en-US" sz="3281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Imprenditore, specializzato in </a:t>
            </a:r>
            <a:r>
              <a:rPr lang="en-US" sz="3281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marketing territoriale</a:t>
            </a:r>
            <a:r>
              <a:rPr lang="en-US" sz="3281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, dal 2016 ricopro il ruolo di Fondatore e CEO di </a:t>
            </a:r>
            <a:r>
              <a:rPr lang="en-US" sz="3281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Visit Italy</a:t>
            </a:r>
            <a:r>
              <a:rPr lang="en-US" sz="3281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</a:t>
            </a:r>
          </a:p>
          <a:p>
            <a:pPr algn="l">
              <a:lnSpc>
                <a:spcPts val="3938"/>
              </a:lnSpc>
            </a:pPr>
          </a:p>
          <a:p>
            <a:pPr algn="l">
              <a:lnSpc>
                <a:spcPts val="3938"/>
              </a:lnSpc>
            </a:pPr>
            <a:r>
              <a:rPr lang="en-US" sz="3281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Oggi collaboro con istituzioni e grandi brand per definire strategie di </a:t>
            </a:r>
            <a:r>
              <a:rPr lang="en-US" sz="3281" b="true">
                <a:solidFill>
                  <a:srgbClr val="12263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promozione del territorio </a:t>
            </a:r>
            <a:r>
              <a:rPr lang="en-US" sz="3281">
                <a:solidFill>
                  <a:srgbClr val="122639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ad alto valore e basso impatto.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553763" y="3072896"/>
            <a:ext cx="6666653" cy="781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10"/>
              </a:lnSpc>
            </a:pPr>
            <a:r>
              <a:rPr lang="en-US" sz="5175" b="true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Ruben</a:t>
            </a:r>
            <a:r>
              <a:rPr lang="en-US" sz="5175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Santopietro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4763" y="5800725"/>
            <a:ext cx="18332966" cy="9525"/>
          </a:xfrm>
          <a:prstGeom prst="line">
            <a:avLst/>
          </a:prstGeom>
          <a:ln cap="rnd" w="9525">
            <a:solidFill>
              <a:srgbClr val="12263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2464564" y="6005512"/>
            <a:ext cx="13358872" cy="3397347"/>
            <a:chOff x="0" y="0"/>
            <a:chExt cx="17811830" cy="45297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591396" y="205151"/>
              <a:ext cx="3708766" cy="4324645"/>
            </a:xfrm>
            <a:custGeom>
              <a:avLst/>
              <a:gdLst/>
              <a:ahLst/>
              <a:cxnLst/>
              <a:rect r="r" b="b" t="t" l="l"/>
              <a:pathLst>
                <a:path h="4324645" w="3708766">
                  <a:moveTo>
                    <a:pt x="0" y="0"/>
                  </a:moveTo>
                  <a:lnTo>
                    <a:pt x="3708766" y="0"/>
                  </a:lnTo>
                  <a:lnTo>
                    <a:pt x="3708766" y="4324645"/>
                  </a:lnTo>
                  <a:lnTo>
                    <a:pt x="0" y="4324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389378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8265067" y="2580778"/>
              <a:ext cx="1018108" cy="6223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86"/>
                </a:lnSpc>
                <a:spcBef>
                  <a:spcPct val="0"/>
                </a:spcBef>
              </a:pPr>
              <a:r>
                <a:rPr lang="en-US" b="true" sz="3072">
                  <a:solidFill>
                    <a:srgbClr val="12263A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+40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6522735" y="3240013"/>
              <a:ext cx="5034320" cy="7359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6"/>
                </a:lnSpc>
              </a:pPr>
              <a:r>
                <a:rPr lang="en-US" sz="1611">
                  <a:solidFill>
                    <a:srgbClr val="000000"/>
                  </a:solidFill>
                  <a:latin typeface="Montaser Arabic"/>
                  <a:ea typeface="Montaser Arabic"/>
                  <a:cs typeface="Montaser Arabic"/>
                  <a:sym typeface="Montaser Arabic"/>
                </a:rPr>
                <a:t>Professionisti tra </a:t>
              </a:r>
              <a:r>
                <a:rPr lang="en-US" sz="1611" b="true">
                  <a:solidFill>
                    <a:srgbClr val="000000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dipendenti</a:t>
              </a:r>
              <a:r>
                <a:rPr lang="en-US" sz="1611">
                  <a:solidFill>
                    <a:srgbClr val="000000"/>
                  </a:solidFill>
                  <a:latin typeface="Montaser Arabic"/>
                  <a:ea typeface="Montaser Arabic"/>
                  <a:cs typeface="Montaser Arabic"/>
                  <a:sym typeface="Montaser Arabic"/>
                </a:rPr>
                <a:t> e </a:t>
              </a:r>
              <a:r>
                <a:rPr lang="en-US" sz="1611" b="true">
                  <a:solidFill>
                    <a:srgbClr val="000000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collaboratori</a:t>
              </a:r>
              <a:r>
                <a:rPr lang="en-US" sz="1611">
                  <a:solidFill>
                    <a:srgbClr val="000000"/>
                  </a:solidFill>
                  <a:latin typeface="Montaser Arabic"/>
                  <a:ea typeface="Montaser Arabic"/>
                  <a:cs typeface="Montaser Arabic"/>
                  <a:sym typeface="Montaser Arabic"/>
                </a:rPr>
                <a:t> altamente qualificati</a:t>
              </a:r>
            </a:p>
          </p:txBody>
        </p:sp>
        <p:sp>
          <p:nvSpPr>
            <p:cNvPr name="Freeform 7" id="7"/>
            <p:cNvSpPr/>
            <p:nvPr/>
          </p:nvSpPr>
          <p:spPr>
            <a:xfrm flipH="false" flipV="false" rot="0">
              <a:off x="6977966" y="348642"/>
              <a:ext cx="4123859" cy="2270235"/>
            </a:xfrm>
            <a:custGeom>
              <a:avLst/>
              <a:gdLst/>
              <a:ahLst/>
              <a:cxnLst/>
              <a:rect r="r" b="b" t="t" l="l"/>
              <a:pathLst>
                <a:path h="2270235" w="4123859">
                  <a:moveTo>
                    <a:pt x="0" y="0"/>
                  </a:moveTo>
                  <a:lnTo>
                    <a:pt x="4123859" y="0"/>
                  </a:lnTo>
                  <a:lnTo>
                    <a:pt x="4123859" y="2270236"/>
                  </a:lnTo>
                  <a:lnTo>
                    <a:pt x="0" y="227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29087" t="0" r="-111031" b="-90493"/>
              </a:stretch>
            </a:blipFill>
          </p:spPr>
        </p:sp>
        <p:grpSp>
          <p:nvGrpSpPr>
            <p:cNvPr name="Group 8" id="8"/>
            <p:cNvGrpSpPr/>
            <p:nvPr/>
          </p:nvGrpSpPr>
          <p:grpSpPr>
            <a:xfrm rot="0">
              <a:off x="0" y="2632971"/>
              <a:ext cx="5706196" cy="652439"/>
              <a:chOff x="0" y="0"/>
              <a:chExt cx="1127150" cy="128877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127150" cy="128877"/>
              </a:xfrm>
              <a:custGeom>
                <a:avLst/>
                <a:gdLst/>
                <a:ahLst/>
                <a:cxnLst/>
                <a:rect r="r" b="b" t="t" l="l"/>
                <a:pathLst>
                  <a:path h="128877" w="1127150">
                    <a:moveTo>
                      <a:pt x="0" y="0"/>
                    </a:moveTo>
                    <a:lnTo>
                      <a:pt x="1127150" y="0"/>
                    </a:lnTo>
                    <a:lnTo>
                      <a:pt x="1127150" y="128877"/>
                    </a:lnTo>
                    <a:lnTo>
                      <a:pt x="0" y="1288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95250"/>
                <a:ext cx="1127150" cy="22412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sp>
          <p:nvSpPr>
            <p:cNvPr name="TextBox 11" id="11"/>
            <p:cNvSpPr txBox="true"/>
            <p:nvPr/>
          </p:nvSpPr>
          <p:spPr>
            <a:xfrm rot="0">
              <a:off x="1264325" y="2395271"/>
              <a:ext cx="3674442" cy="8901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95"/>
                </a:lnSpc>
                <a:spcBef>
                  <a:spcPct val="0"/>
                </a:spcBef>
              </a:pPr>
              <a:r>
                <a:rPr lang="en-US" b="true" sz="3454">
                  <a:solidFill>
                    <a:srgbClr val="12263A"/>
                  </a:solidFill>
                  <a:latin typeface="Montaser Arabic Bold"/>
                  <a:ea typeface="Montaser Arabic Bold"/>
                  <a:cs typeface="Montaser Arabic Bold"/>
                  <a:sym typeface="Montaser Arabic Bold"/>
                </a:rPr>
                <a:t>+3,2 MILIONI</a:t>
              </a:r>
            </a:p>
          </p:txBody>
        </p:sp>
        <p:sp>
          <p:nvSpPr>
            <p:cNvPr name="Freeform 12" id="12"/>
            <p:cNvSpPr/>
            <p:nvPr/>
          </p:nvSpPr>
          <p:spPr>
            <a:xfrm flipH="false" flipV="false" rot="0">
              <a:off x="12142242" y="0"/>
              <a:ext cx="5669588" cy="4324645"/>
            </a:xfrm>
            <a:custGeom>
              <a:avLst/>
              <a:gdLst/>
              <a:ahLst/>
              <a:cxnLst/>
              <a:rect r="r" b="b" t="t" l="l"/>
              <a:pathLst>
                <a:path h="4324645" w="5669588">
                  <a:moveTo>
                    <a:pt x="0" y="0"/>
                  </a:moveTo>
                  <a:lnTo>
                    <a:pt x="5669588" y="0"/>
                  </a:lnTo>
                  <a:lnTo>
                    <a:pt x="5669588" y="4324645"/>
                  </a:lnTo>
                  <a:lnTo>
                    <a:pt x="0" y="4324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6087" t="0" r="-154039" b="0"/>
              </a:stretch>
            </a:blipFill>
          </p:spPr>
        </p:sp>
        <p:grpSp>
          <p:nvGrpSpPr>
            <p:cNvPr name="Group 13" id="13"/>
            <p:cNvGrpSpPr/>
            <p:nvPr/>
          </p:nvGrpSpPr>
          <p:grpSpPr>
            <a:xfrm rot="0">
              <a:off x="12921080" y="3158481"/>
              <a:ext cx="374742" cy="406408"/>
              <a:chOff x="0" y="0"/>
              <a:chExt cx="74023" cy="80278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74023" cy="80278"/>
              </a:xfrm>
              <a:custGeom>
                <a:avLst/>
                <a:gdLst/>
                <a:ahLst/>
                <a:cxnLst/>
                <a:rect r="r" b="b" t="t" l="l"/>
                <a:pathLst>
                  <a:path h="80278" w="74023">
                    <a:moveTo>
                      <a:pt x="0" y="0"/>
                    </a:moveTo>
                    <a:lnTo>
                      <a:pt x="74023" y="0"/>
                    </a:lnTo>
                    <a:lnTo>
                      <a:pt x="74023" y="80278"/>
                    </a:lnTo>
                    <a:lnTo>
                      <a:pt x="0" y="802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95250"/>
                <a:ext cx="74023" cy="17552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15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12990554" y="3093554"/>
              <a:ext cx="292885" cy="4568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69"/>
                </a:lnSpc>
                <a:spcBef>
                  <a:spcPct val="0"/>
                </a:spcBef>
              </a:pPr>
              <a:r>
                <a:rPr lang="en-US" sz="1794">
                  <a:solidFill>
                    <a:srgbClr val="12263A"/>
                  </a:solidFill>
                  <a:latin typeface="Montaser Arabic"/>
                  <a:ea typeface="Montaser Arabic"/>
                  <a:cs typeface="Montaser Arabic"/>
                  <a:sym typeface="Montaser Arabic"/>
                </a:rPr>
                <a:t>5°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028700" y="2322438"/>
            <a:ext cx="3841136" cy="2737831"/>
          </a:xfrm>
          <a:custGeom>
            <a:avLst/>
            <a:gdLst/>
            <a:ahLst/>
            <a:cxnLst/>
            <a:rect r="r" b="b" t="t" l="l"/>
            <a:pathLst>
              <a:path h="2737831" w="3841136">
                <a:moveTo>
                  <a:pt x="0" y="0"/>
                </a:moveTo>
                <a:lnTo>
                  <a:pt x="3841136" y="0"/>
                </a:lnTo>
                <a:lnTo>
                  <a:pt x="3841136" y="2737831"/>
                </a:lnTo>
                <a:lnTo>
                  <a:pt x="0" y="2737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484" t="-16047" r="-31903" b="-12113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652851" y="2457977"/>
            <a:ext cx="11606449" cy="168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63"/>
              </a:lnSpc>
            </a:pPr>
            <a:r>
              <a:rPr lang="en-US" b="true" sz="3719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Con una community online di oltre 3,2 milioni di viaggiatori, Visit Italy è il primo canale</a:t>
            </a:r>
            <a:r>
              <a:rPr lang="en-US" b="true" sz="3719">
                <a:solidFill>
                  <a:srgbClr val="226F54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</a:t>
            </a:r>
            <a:r>
              <a:rPr lang="en-US" b="true" sz="3719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di promozione </a:t>
            </a:r>
            <a:r>
              <a:rPr lang="en-US" b="true" sz="3719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indipendente</a:t>
            </a:r>
            <a:r>
              <a:rPr lang="en-US" b="true" sz="3719">
                <a:solidFill>
                  <a:srgbClr val="12263A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 dell'Italia nel mondo.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637439" y="4345894"/>
            <a:ext cx="11606449" cy="714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Una </a:t>
            </a:r>
            <a:r>
              <a:rPr lang="en-US" sz="2400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media company</a:t>
            </a:r>
            <a:r>
              <a:rPr lang="en-US" sz="2400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 nata per raccontare l'eccellenza ed informare i viaggiatori sui migliori posti ed esperienze da non perdere in </a:t>
            </a:r>
            <a:r>
              <a:rPr lang="en-US" sz="2400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ogni territorio</a:t>
            </a:r>
            <a:r>
              <a:rPr lang="en-US" sz="2400">
                <a:solidFill>
                  <a:srgbClr val="12263A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740829" y="9853821"/>
            <a:ext cx="5265542" cy="330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5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*Materiale protetto da </a:t>
            </a:r>
            <a:r>
              <a:rPr lang="en-US" b="true" sz="1600">
                <a:solidFill>
                  <a:srgbClr val="000000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copyright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2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39433" y="3487372"/>
            <a:ext cx="2196818" cy="1212502"/>
          </a:xfrm>
          <a:custGeom>
            <a:avLst/>
            <a:gdLst/>
            <a:ahLst/>
            <a:cxnLst/>
            <a:rect r="r" b="b" t="t" l="l"/>
            <a:pathLst>
              <a:path h="1212502" w="2196818">
                <a:moveTo>
                  <a:pt x="0" y="0"/>
                </a:moveTo>
                <a:lnTo>
                  <a:pt x="2196818" y="0"/>
                </a:lnTo>
                <a:lnTo>
                  <a:pt x="2196818" y="1212502"/>
                </a:lnTo>
                <a:lnTo>
                  <a:pt x="0" y="1212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948" r="0" b="-2293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41173" y="8517385"/>
            <a:ext cx="2178607" cy="821442"/>
          </a:xfrm>
          <a:custGeom>
            <a:avLst/>
            <a:gdLst/>
            <a:ahLst/>
            <a:cxnLst/>
            <a:rect r="r" b="b" t="t" l="l"/>
            <a:pathLst>
              <a:path h="821442" w="2178607">
                <a:moveTo>
                  <a:pt x="0" y="0"/>
                </a:moveTo>
                <a:lnTo>
                  <a:pt x="2178607" y="0"/>
                </a:lnTo>
                <a:lnTo>
                  <a:pt x="2178607" y="821442"/>
                </a:lnTo>
                <a:lnTo>
                  <a:pt x="0" y="821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639433" y="8452148"/>
            <a:ext cx="1959449" cy="899337"/>
          </a:xfrm>
          <a:custGeom>
            <a:avLst/>
            <a:gdLst/>
            <a:ahLst/>
            <a:cxnLst/>
            <a:rect r="r" b="b" t="t" l="l"/>
            <a:pathLst>
              <a:path h="899337" w="1959449">
                <a:moveTo>
                  <a:pt x="0" y="0"/>
                </a:moveTo>
                <a:lnTo>
                  <a:pt x="1959449" y="0"/>
                </a:lnTo>
                <a:lnTo>
                  <a:pt x="1959449" y="899336"/>
                </a:lnTo>
                <a:lnTo>
                  <a:pt x="0" y="899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12130" y="8547991"/>
            <a:ext cx="2521944" cy="746849"/>
          </a:xfrm>
          <a:custGeom>
            <a:avLst/>
            <a:gdLst/>
            <a:ahLst/>
            <a:cxnLst/>
            <a:rect r="r" b="b" t="t" l="l"/>
            <a:pathLst>
              <a:path h="746849" w="2521944">
                <a:moveTo>
                  <a:pt x="0" y="0"/>
                </a:moveTo>
                <a:lnTo>
                  <a:pt x="2521944" y="0"/>
                </a:lnTo>
                <a:lnTo>
                  <a:pt x="2521944" y="746849"/>
                </a:lnTo>
                <a:lnTo>
                  <a:pt x="0" y="746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841" t="-32349" r="-10457" b="-3188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34074" y="3466248"/>
            <a:ext cx="2141234" cy="1198416"/>
          </a:xfrm>
          <a:custGeom>
            <a:avLst/>
            <a:gdLst/>
            <a:ahLst/>
            <a:cxnLst/>
            <a:rect r="r" b="b" t="t" l="l"/>
            <a:pathLst>
              <a:path h="1198416" w="2141234">
                <a:moveTo>
                  <a:pt x="0" y="0"/>
                </a:moveTo>
                <a:lnTo>
                  <a:pt x="2141234" y="0"/>
                </a:lnTo>
                <a:lnTo>
                  <a:pt x="2141234" y="1198415"/>
                </a:lnTo>
                <a:lnTo>
                  <a:pt x="0" y="1198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834428" y="3487372"/>
            <a:ext cx="3726484" cy="1177292"/>
            <a:chOff x="0" y="0"/>
            <a:chExt cx="4968645" cy="156972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59079" cy="1558177"/>
            </a:xfrm>
            <a:custGeom>
              <a:avLst/>
              <a:gdLst/>
              <a:ahLst/>
              <a:cxnLst/>
              <a:rect r="r" b="b" t="t" l="l"/>
              <a:pathLst>
                <a:path h="1558177" w="1659079">
                  <a:moveTo>
                    <a:pt x="0" y="0"/>
                  </a:moveTo>
                  <a:lnTo>
                    <a:pt x="1659079" y="0"/>
                  </a:lnTo>
                  <a:lnTo>
                    <a:pt x="1659079" y="1558177"/>
                  </a:lnTo>
                  <a:lnTo>
                    <a:pt x="0" y="1558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208651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773061" y="38981"/>
              <a:ext cx="3195584" cy="1530741"/>
            </a:xfrm>
            <a:custGeom>
              <a:avLst/>
              <a:gdLst/>
              <a:ahLst/>
              <a:cxnLst/>
              <a:rect r="r" b="b" t="t" l="l"/>
              <a:pathLst>
                <a:path h="1530741" w="3195584">
                  <a:moveTo>
                    <a:pt x="0" y="0"/>
                  </a:moveTo>
                  <a:lnTo>
                    <a:pt x="3195584" y="0"/>
                  </a:lnTo>
                  <a:lnTo>
                    <a:pt x="3195584" y="1530741"/>
                  </a:lnTo>
                  <a:lnTo>
                    <a:pt x="0" y="1530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5484" t="-1792" r="-476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392690" y="3528253"/>
            <a:ext cx="3205139" cy="1171621"/>
            <a:chOff x="0" y="0"/>
            <a:chExt cx="4273519" cy="156216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91745" cy="1562161"/>
            </a:xfrm>
            <a:custGeom>
              <a:avLst/>
              <a:gdLst/>
              <a:ahLst/>
              <a:cxnLst/>
              <a:rect r="r" b="b" t="t" l="l"/>
              <a:pathLst>
                <a:path h="1562161" w="1291745">
                  <a:moveTo>
                    <a:pt x="0" y="0"/>
                  </a:moveTo>
                  <a:lnTo>
                    <a:pt x="1291745" y="0"/>
                  </a:lnTo>
                  <a:lnTo>
                    <a:pt x="1291745" y="1562161"/>
                  </a:lnTo>
                  <a:lnTo>
                    <a:pt x="0" y="1562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5362" t="-12150" r="-179940" b="-9941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542961" y="250509"/>
              <a:ext cx="2730557" cy="1061143"/>
            </a:xfrm>
            <a:custGeom>
              <a:avLst/>
              <a:gdLst/>
              <a:ahLst/>
              <a:cxnLst/>
              <a:rect r="r" b="b" t="t" l="l"/>
              <a:pathLst>
                <a:path h="1061143" w="2730557">
                  <a:moveTo>
                    <a:pt x="0" y="0"/>
                  </a:moveTo>
                  <a:lnTo>
                    <a:pt x="2730558" y="0"/>
                  </a:lnTo>
                  <a:lnTo>
                    <a:pt x="2730558" y="1061143"/>
                  </a:lnTo>
                  <a:lnTo>
                    <a:pt x="0" y="1061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67955" t="-70977" r="-5995" b="-52829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5301765" y="5309275"/>
            <a:ext cx="1957535" cy="1297931"/>
          </a:xfrm>
          <a:custGeom>
            <a:avLst/>
            <a:gdLst/>
            <a:ahLst/>
            <a:cxnLst/>
            <a:rect r="r" b="b" t="t" l="l"/>
            <a:pathLst>
              <a:path h="1297931" w="1957535">
                <a:moveTo>
                  <a:pt x="0" y="0"/>
                </a:moveTo>
                <a:lnTo>
                  <a:pt x="1957535" y="0"/>
                </a:lnTo>
                <a:lnTo>
                  <a:pt x="1957535" y="1297930"/>
                </a:lnTo>
                <a:lnTo>
                  <a:pt x="0" y="12979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4012130" y="5464763"/>
            <a:ext cx="2765326" cy="1372294"/>
            <a:chOff x="0" y="0"/>
            <a:chExt cx="3687101" cy="182972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2244517" y="0"/>
              <a:ext cx="1442584" cy="1829725"/>
            </a:xfrm>
            <a:custGeom>
              <a:avLst/>
              <a:gdLst/>
              <a:ahLst/>
              <a:cxnLst/>
              <a:rect r="r" b="b" t="t" l="l"/>
              <a:pathLst>
                <a:path h="1829725" w="1442584">
                  <a:moveTo>
                    <a:pt x="0" y="0"/>
                  </a:moveTo>
                  <a:lnTo>
                    <a:pt x="1442584" y="0"/>
                  </a:lnTo>
                  <a:lnTo>
                    <a:pt x="1442584" y="1829725"/>
                  </a:lnTo>
                  <a:lnTo>
                    <a:pt x="0" y="1829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53673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92652" cy="1829725"/>
            </a:xfrm>
            <a:custGeom>
              <a:avLst/>
              <a:gdLst/>
              <a:ahLst/>
              <a:cxnLst/>
              <a:rect r="r" b="b" t="t" l="l"/>
              <a:pathLst>
                <a:path h="1829725" w="2192652">
                  <a:moveTo>
                    <a:pt x="0" y="0"/>
                  </a:moveTo>
                  <a:lnTo>
                    <a:pt x="2192652" y="0"/>
                  </a:lnTo>
                  <a:lnTo>
                    <a:pt x="2192652" y="1829725"/>
                  </a:lnTo>
                  <a:lnTo>
                    <a:pt x="0" y="1829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-66896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7849332" y="5309275"/>
            <a:ext cx="3376439" cy="1490354"/>
          </a:xfrm>
          <a:custGeom>
            <a:avLst/>
            <a:gdLst/>
            <a:ahLst/>
            <a:cxnLst/>
            <a:rect r="r" b="b" t="t" l="l"/>
            <a:pathLst>
              <a:path h="1490354" w="3376439">
                <a:moveTo>
                  <a:pt x="0" y="0"/>
                </a:moveTo>
                <a:lnTo>
                  <a:pt x="3376439" y="0"/>
                </a:lnTo>
                <a:lnTo>
                  <a:pt x="3376439" y="1490353"/>
                </a:lnTo>
                <a:lnTo>
                  <a:pt x="0" y="14903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7354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795032" y="8217858"/>
            <a:ext cx="2437685" cy="1352915"/>
          </a:xfrm>
          <a:custGeom>
            <a:avLst/>
            <a:gdLst/>
            <a:ahLst/>
            <a:cxnLst/>
            <a:rect r="r" b="b" t="t" l="l"/>
            <a:pathLst>
              <a:path h="1352915" w="2437685">
                <a:moveTo>
                  <a:pt x="0" y="0"/>
                </a:moveTo>
                <a:lnTo>
                  <a:pt x="2437685" y="0"/>
                </a:lnTo>
                <a:lnTo>
                  <a:pt x="2437685" y="1352915"/>
                </a:lnTo>
                <a:lnTo>
                  <a:pt x="0" y="13529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9654304" y="8452148"/>
            <a:ext cx="1702577" cy="938535"/>
            <a:chOff x="0" y="0"/>
            <a:chExt cx="2270103" cy="125138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231048"/>
              <a:ext cx="2270103" cy="1020333"/>
            </a:xfrm>
            <a:custGeom>
              <a:avLst/>
              <a:gdLst/>
              <a:ahLst/>
              <a:cxnLst/>
              <a:rect r="r" b="b" t="t" l="l"/>
              <a:pathLst>
                <a:path h="1020333" w="2270103">
                  <a:moveTo>
                    <a:pt x="0" y="0"/>
                  </a:moveTo>
                  <a:lnTo>
                    <a:pt x="2270103" y="0"/>
                  </a:lnTo>
                  <a:lnTo>
                    <a:pt x="2270103" y="1020333"/>
                  </a:lnTo>
                  <a:lnTo>
                    <a:pt x="0" y="1020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-44128" r="0" b="-45356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602267" y="0"/>
              <a:ext cx="1065570" cy="191886"/>
            </a:xfrm>
            <a:custGeom>
              <a:avLst/>
              <a:gdLst/>
              <a:ahLst/>
              <a:cxnLst/>
              <a:rect r="r" b="b" t="t" l="l"/>
              <a:pathLst>
                <a:path h="191886" w="1065570">
                  <a:moveTo>
                    <a:pt x="0" y="0"/>
                  </a:moveTo>
                  <a:lnTo>
                    <a:pt x="1065569" y="0"/>
                  </a:lnTo>
                  <a:lnTo>
                    <a:pt x="1065569" y="191886"/>
                  </a:lnTo>
                  <a:lnTo>
                    <a:pt x="0" y="191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993" t="0" r="-993" b="-382335"/>
              </a:stretch>
            </a:blipFill>
          </p:spPr>
        </p:sp>
      </p:grpSp>
      <p:sp>
        <p:nvSpPr>
          <p:cNvPr name="AutoShape 22" id="22"/>
          <p:cNvSpPr/>
          <p:nvPr/>
        </p:nvSpPr>
        <p:spPr>
          <a:xfrm flipH="true">
            <a:off x="-535681" y="7760658"/>
            <a:ext cx="192685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1487917" y="5365186"/>
            <a:ext cx="1304435" cy="1378531"/>
          </a:xfrm>
          <a:custGeom>
            <a:avLst/>
            <a:gdLst/>
            <a:ahLst/>
            <a:cxnLst/>
            <a:rect r="r" b="b" t="t" l="l"/>
            <a:pathLst>
              <a:path h="1378531" w="1304435">
                <a:moveTo>
                  <a:pt x="0" y="0"/>
                </a:moveTo>
                <a:lnTo>
                  <a:pt x="1304435" y="0"/>
                </a:lnTo>
                <a:lnTo>
                  <a:pt x="1304435" y="1378531"/>
                </a:lnTo>
                <a:lnTo>
                  <a:pt x="0" y="137853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409216" y="4904117"/>
            <a:ext cx="3596201" cy="2399340"/>
          </a:xfrm>
          <a:custGeom>
            <a:avLst/>
            <a:gdLst/>
            <a:ahLst/>
            <a:cxnLst/>
            <a:rect r="r" b="b" t="t" l="l"/>
            <a:pathLst>
              <a:path h="2399340" w="3596201">
                <a:moveTo>
                  <a:pt x="0" y="0"/>
                </a:moveTo>
                <a:lnTo>
                  <a:pt x="3596201" y="0"/>
                </a:lnTo>
                <a:lnTo>
                  <a:pt x="3596201" y="2399341"/>
                </a:lnTo>
                <a:lnTo>
                  <a:pt x="0" y="239934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757146" y="8398984"/>
            <a:ext cx="2606535" cy="95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3"/>
              </a:lnSpc>
            </a:pPr>
            <a:r>
              <a:rPr lang="en-US" sz="3161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Alcuni brand: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792352" y="2094840"/>
            <a:ext cx="12703297" cy="570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3"/>
              </a:lnSpc>
            </a:pPr>
            <a:r>
              <a:rPr lang="en-US" sz="3761" b="true">
                <a:solidFill>
                  <a:srgbClr val="06B0E9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Alcune destinazioni che hanno scelto Visit Italy: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-172141" y="-88933"/>
            <a:ext cx="18632282" cy="1513873"/>
          </a:xfrm>
          <a:custGeom>
            <a:avLst/>
            <a:gdLst/>
            <a:ahLst/>
            <a:cxnLst/>
            <a:rect r="r" b="b" t="t" l="l"/>
            <a:pathLst>
              <a:path h="1513873" w="18632282">
                <a:moveTo>
                  <a:pt x="0" y="0"/>
                </a:moveTo>
                <a:lnTo>
                  <a:pt x="18632282" y="0"/>
                </a:lnTo>
                <a:lnTo>
                  <a:pt x="18632282" y="1513873"/>
                </a:lnTo>
                <a:lnTo>
                  <a:pt x="0" y="151387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DAGVOlWdzZ4</dc:identifier>
  <dcterms:modified xsi:type="dcterms:W3CDTF">2011-08-01T06:04:30Z</dcterms:modified>
  <cp:revision>1</cp:revision>
  <dc:title>Intervento Umbria Imprese Futuro</dc:title>
</cp:coreProperties>
</file>